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7"/>
  </p:notesMasterIdLst>
  <p:sldIdLst>
    <p:sldId id="280" r:id="rId2"/>
    <p:sldId id="432" r:id="rId3"/>
    <p:sldId id="421" r:id="rId4"/>
    <p:sldId id="407" r:id="rId5"/>
    <p:sldId id="433" r:id="rId6"/>
    <p:sldId id="380" r:id="rId7"/>
    <p:sldId id="428" r:id="rId8"/>
    <p:sldId id="436" r:id="rId9"/>
    <p:sldId id="409" r:id="rId10"/>
    <p:sldId id="422" r:id="rId11"/>
    <p:sldId id="429" r:id="rId12"/>
    <p:sldId id="354" r:id="rId13"/>
    <p:sldId id="423" r:id="rId14"/>
    <p:sldId id="424" r:id="rId15"/>
    <p:sldId id="426" r:id="rId16"/>
    <p:sldId id="437" r:id="rId17"/>
    <p:sldId id="438" r:id="rId18"/>
    <p:sldId id="439" r:id="rId19"/>
    <p:sldId id="425" r:id="rId20"/>
    <p:sldId id="430" r:id="rId21"/>
    <p:sldId id="440" r:id="rId22"/>
    <p:sldId id="441" r:id="rId23"/>
    <p:sldId id="442" r:id="rId24"/>
    <p:sldId id="431" r:id="rId25"/>
    <p:sldId id="395"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ESTOR DOS SANTOS EDEL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5A5"/>
    <a:srgbClr val="DA3851"/>
    <a:srgbClr val="5AC4C4"/>
    <a:srgbClr val="F4F4F4"/>
    <a:srgbClr val="666666"/>
    <a:srgbClr val="043263"/>
    <a:srgbClr val="072146"/>
    <a:srgbClr val="B92A45"/>
    <a:srgbClr val="F35E61"/>
    <a:srgbClr val="8F7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BC8F2D-3D09-435D-AB4A-77FF656DEE00}">
  <a:tblStyle styleId="{35BC8F2D-3D09-435D-AB4A-77FF656DEE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4663"/>
  </p:normalViewPr>
  <p:slideViewPr>
    <p:cSldViewPr snapToGrid="0">
      <p:cViewPr varScale="1">
        <p:scale>
          <a:sx n="138" d="100"/>
          <a:sy n="138" d="100"/>
        </p:scale>
        <p:origin x="84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35806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a51a675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886a51a675_2_118:notes"/>
          <p:cNvSpPr txBox="1">
            <a:spLocks noGrp="1"/>
          </p:cNvSpPr>
          <p:nvPr>
            <p:ph type="body" idx="1"/>
          </p:nvPr>
        </p:nvSpPr>
        <p:spPr>
          <a:xfrm>
            <a:off x="685800" y="4400549"/>
            <a:ext cx="5486400" cy="36006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200"/>
              <a:buNone/>
            </a:pPr>
            <a:endParaRPr>
              <a:latin typeface="Arial" panose="020B0604020202020204" pitchFamily="34" charset="0"/>
              <a:cs typeface="Arial" panose="020B0604020202020204" pitchFamily="34" charset="0"/>
            </a:endParaRPr>
          </a:p>
        </p:txBody>
      </p:sp>
      <p:sp>
        <p:nvSpPr>
          <p:cNvPr id="151" name="Google Shape;151;g886a51a675_2_118:notes"/>
          <p:cNvSpPr txBox="1">
            <a:spLocks noGrp="1"/>
          </p:cNvSpPr>
          <p:nvPr>
            <p:ph type="sldNum" idx="12"/>
          </p:nvPr>
        </p:nvSpPr>
        <p:spPr>
          <a:xfrm>
            <a:off x="3884608" y="8685208"/>
            <a:ext cx="2971800" cy="4587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a:t>
            </a:fld>
            <a:endParaRPr/>
          </a:p>
        </p:txBody>
      </p:sp>
    </p:spTree>
    <p:extLst>
      <p:ext uri="{BB962C8B-B14F-4D97-AF65-F5344CB8AC3E}">
        <p14:creationId xmlns:p14="http://schemas.microsoft.com/office/powerpoint/2010/main" val="386934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5f1c75d1c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5f1c75d1c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49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f1c75d1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5f1c75d1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47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f1c75d1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5f1c75d1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96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f1c75d1c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5f1c75d1c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54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f1c75d1c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5f1c75d1c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08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a51a675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886a51a675_2_118:notes"/>
          <p:cNvSpPr txBox="1">
            <a:spLocks noGrp="1"/>
          </p:cNvSpPr>
          <p:nvPr>
            <p:ph type="body" idx="1"/>
          </p:nvPr>
        </p:nvSpPr>
        <p:spPr>
          <a:xfrm>
            <a:off x="685800" y="4400549"/>
            <a:ext cx="5486400" cy="36006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200"/>
              <a:buNone/>
            </a:pPr>
            <a:endParaRPr>
              <a:latin typeface="Arial" panose="020B0604020202020204" pitchFamily="34" charset="0"/>
              <a:cs typeface="Arial" panose="020B0604020202020204" pitchFamily="34" charset="0"/>
            </a:endParaRPr>
          </a:p>
        </p:txBody>
      </p:sp>
      <p:sp>
        <p:nvSpPr>
          <p:cNvPr id="151" name="Google Shape;151;g886a51a675_2_118:notes"/>
          <p:cNvSpPr txBox="1">
            <a:spLocks noGrp="1"/>
          </p:cNvSpPr>
          <p:nvPr>
            <p:ph type="sldNum" idx="12"/>
          </p:nvPr>
        </p:nvSpPr>
        <p:spPr>
          <a:xfrm>
            <a:off x="3884608" y="8685208"/>
            <a:ext cx="2971800" cy="4587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a:p>
        </p:txBody>
      </p:sp>
    </p:spTree>
    <p:extLst>
      <p:ext uri="{BB962C8B-B14F-4D97-AF65-F5344CB8AC3E}">
        <p14:creationId xmlns:p14="http://schemas.microsoft.com/office/powerpoint/2010/main" val="182307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BDBDBD"/>
            </a:solidFill>
            <a:prstDash val="solid"/>
            <a:miter lim="800000"/>
            <a:headEnd type="none" w="sm" len="sm"/>
            <a:tailEnd type="none" w="sm" len="sm"/>
          </a:ln>
        </p:spPr>
      </p:sp>
      <p:sp>
        <p:nvSpPr>
          <p:cNvPr id="56" name="Google Shape;56;p1:notes"/>
          <p:cNvSpPr txBox="1">
            <a:spLocks noGrp="1"/>
          </p:cNvSpPr>
          <p:nvPr>
            <p:ph type="sldNum" idx="12"/>
          </p:nvPr>
        </p:nvSpPr>
        <p:spPr>
          <a:xfrm>
            <a:off x="5668490" y="9585961"/>
            <a:ext cx="1127591" cy="339087"/>
          </a:xfrm>
          <a:prstGeom prst="rect">
            <a:avLst/>
          </a:prstGeom>
          <a:noFill/>
          <a:ln>
            <a:noFill/>
          </a:ln>
        </p:spPr>
        <p:txBody>
          <a:bodyPr spcFirstLastPara="1" wrap="square" lIns="92650" tIns="46325" rIns="92650" bIns="46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57" name="Google Shape;57;p1:notes"/>
          <p:cNvSpPr txBox="1">
            <a:spLocks noGrp="1"/>
          </p:cNvSpPr>
          <p:nvPr>
            <p:ph type="body" idx="1"/>
          </p:nvPr>
        </p:nvSpPr>
        <p:spPr>
          <a:xfrm>
            <a:off x="281562" y="4715153"/>
            <a:ext cx="6234554" cy="4466987"/>
          </a:xfrm>
          <a:prstGeom prst="rect">
            <a:avLst/>
          </a:prstGeom>
          <a:noFill/>
          <a:ln>
            <a:noFill/>
          </a:ln>
        </p:spPr>
        <p:txBody>
          <a:bodyPr spcFirstLastPara="1" wrap="square" lIns="92650" tIns="46325" rIns="92650" bIns="46325"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Tree>
    <p:extLst>
      <p:ext uri="{BB962C8B-B14F-4D97-AF65-F5344CB8AC3E}">
        <p14:creationId xmlns:p14="http://schemas.microsoft.com/office/powerpoint/2010/main" val="183806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5f1c75d1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5f1c75d1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84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5f1c75d1c_3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5f1c75d1c_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939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5f1c75d1c_3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5f1c75d1c_3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95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BDBDBD"/>
            </a:solidFill>
            <a:prstDash val="solid"/>
            <a:miter lim="800000"/>
            <a:headEnd type="none" w="sm" len="sm"/>
            <a:tailEnd type="none" w="sm" len="sm"/>
          </a:ln>
        </p:spPr>
      </p:sp>
      <p:sp>
        <p:nvSpPr>
          <p:cNvPr id="56" name="Google Shape;56;p1:notes"/>
          <p:cNvSpPr txBox="1">
            <a:spLocks noGrp="1"/>
          </p:cNvSpPr>
          <p:nvPr>
            <p:ph type="sldNum" idx="12"/>
          </p:nvPr>
        </p:nvSpPr>
        <p:spPr>
          <a:xfrm>
            <a:off x="5668490" y="9585961"/>
            <a:ext cx="1127591" cy="339087"/>
          </a:xfrm>
          <a:prstGeom prst="rect">
            <a:avLst/>
          </a:prstGeom>
          <a:noFill/>
          <a:ln>
            <a:noFill/>
          </a:ln>
        </p:spPr>
        <p:txBody>
          <a:bodyPr spcFirstLastPara="1" wrap="square" lIns="92650" tIns="46325" rIns="92650" bIns="46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7" name="Google Shape;57;p1:notes"/>
          <p:cNvSpPr txBox="1">
            <a:spLocks noGrp="1"/>
          </p:cNvSpPr>
          <p:nvPr>
            <p:ph type="body" idx="1"/>
          </p:nvPr>
        </p:nvSpPr>
        <p:spPr>
          <a:xfrm>
            <a:off x="281562" y="4715153"/>
            <a:ext cx="6234554" cy="4466987"/>
          </a:xfrm>
          <a:prstGeom prst="rect">
            <a:avLst/>
          </a:prstGeom>
          <a:noFill/>
          <a:ln>
            <a:noFill/>
          </a:ln>
        </p:spPr>
        <p:txBody>
          <a:bodyPr spcFirstLastPara="1" wrap="square" lIns="92650" tIns="46325" rIns="92650" bIns="46325"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Tree>
    <p:extLst>
      <p:ext uri="{BB962C8B-B14F-4D97-AF65-F5344CB8AC3E}">
        <p14:creationId xmlns:p14="http://schemas.microsoft.com/office/powerpoint/2010/main" val="206316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379215d68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7379215d6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61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379215d68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7379215d6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36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379215d68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7379215d6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9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BDBDBD"/>
            </a:solidFill>
            <a:prstDash val="solid"/>
            <a:miter lim="800000"/>
            <a:headEnd type="none" w="sm" len="sm"/>
            <a:tailEnd type="none" w="sm" len="sm"/>
          </a:ln>
        </p:spPr>
      </p:sp>
      <p:sp>
        <p:nvSpPr>
          <p:cNvPr id="56" name="Google Shape;56;p1:notes"/>
          <p:cNvSpPr txBox="1">
            <a:spLocks noGrp="1"/>
          </p:cNvSpPr>
          <p:nvPr>
            <p:ph type="sldNum" idx="12"/>
          </p:nvPr>
        </p:nvSpPr>
        <p:spPr>
          <a:xfrm>
            <a:off x="5668490" y="9585961"/>
            <a:ext cx="1127591" cy="339087"/>
          </a:xfrm>
          <a:prstGeom prst="rect">
            <a:avLst/>
          </a:prstGeom>
          <a:noFill/>
          <a:ln>
            <a:noFill/>
          </a:ln>
        </p:spPr>
        <p:txBody>
          <a:bodyPr spcFirstLastPara="1" wrap="square" lIns="92650" tIns="46325" rIns="92650" bIns="46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57" name="Google Shape;57;p1:notes"/>
          <p:cNvSpPr txBox="1">
            <a:spLocks noGrp="1"/>
          </p:cNvSpPr>
          <p:nvPr>
            <p:ph type="body" idx="1"/>
          </p:nvPr>
        </p:nvSpPr>
        <p:spPr>
          <a:xfrm>
            <a:off x="281562" y="4715153"/>
            <a:ext cx="6234554" cy="4466987"/>
          </a:xfrm>
          <a:prstGeom prst="rect">
            <a:avLst/>
          </a:prstGeom>
          <a:noFill/>
          <a:ln>
            <a:noFill/>
          </a:ln>
        </p:spPr>
        <p:txBody>
          <a:bodyPr spcFirstLastPara="1" wrap="square" lIns="92650" tIns="46325" rIns="92650" bIns="46325" anchor="t" anchorCtr="0">
            <a:noAutofit/>
          </a:bodyPr>
          <a:lstStyle/>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Tree>
    <p:extLst>
      <p:ext uri="{BB962C8B-B14F-4D97-AF65-F5344CB8AC3E}">
        <p14:creationId xmlns:p14="http://schemas.microsoft.com/office/powerpoint/2010/main" val="143234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f1c75d1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5f1c75d1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41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379215d68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7379215d6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11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5f1c75d1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5f1c75d1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561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ción">
  <p:cSld name="Sección">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410293" y="2045886"/>
            <a:ext cx="4897556" cy="156924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pic>
        <p:nvPicPr>
          <p:cNvPr id="12" name="Google Shape;12;p2"/>
          <p:cNvPicPr preferRelativeResize="0"/>
          <p:nvPr/>
        </p:nvPicPr>
        <p:blipFill rotWithShape="1">
          <a:blip r:embed="rId3">
            <a:alphaModFix/>
          </a:blip>
          <a:srcRect/>
          <a:stretch/>
        </p:blipFill>
        <p:spPr>
          <a:xfrm>
            <a:off x="7824871" y="4745758"/>
            <a:ext cx="984167" cy="83803"/>
          </a:xfrm>
          <a:prstGeom prst="rect">
            <a:avLst/>
          </a:prstGeom>
          <a:noFill/>
          <a:ln>
            <a:noFill/>
          </a:ln>
        </p:spPr>
      </p:pic>
      <p:pic>
        <p:nvPicPr>
          <p:cNvPr id="13" name="Google Shape;13;p2"/>
          <p:cNvPicPr preferRelativeResize="0"/>
          <p:nvPr/>
        </p:nvPicPr>
        <p:blipFill rotWithShape="1">
          <a:blip r:embed="rId4">
            <a:alphaModFix/>
          </a:blip>
          <a:srcRect/>
          <a:stretch/>
        </p:blipFill>
        <p:spPr>
          <a:xfrm>
            <a:off x="499605" y="484188"/>
            <a:ext cx="1134000" cy="4738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4"/>
        <p:cNvGrpSpPr/>
        <p:nvPr/>
      </p:nvGrpSpPr>
      <p:grpSpPr>
        <a:xfrm>
          <a:off x="0" y="0"/>
          <a:ext cx="0" cy="0"/>
          <a:chOff x="0" y="0"/>
          <a:chExt cx="0" cy="0"/>
        </a:xfrm>
      </p:grpSpPr>
      <p:sp>
        <p:nvSpPr>
          <p:cNvPr id="15" name="Google Shape;15;p3"/>
          <p:cNvSpPr/>
          <p:nvPr/>
        </p:nvSpPr>
        <p:spPr>
          <a:xfrm>
            <a:off x="8868798" y="0"/>
            <a:ext cx="279399" cy="167640"/>
          </a:xfrm>
          <a:custGeom>
            <a:avLst/>
            <a:gdLst/>
            <a:ahLst/>
            <a:cxnLst/>
            <a:rect l="l" t="t" r="r" b="b"/>
            <a:pathLst>
              <a:path w="279399" h="167640" extrusionOk="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3"/>
          <p:cNvSpPr txBox="1">
            <a:spLocks noGrp="1"/>
          </p:cNvSpPr>
          <p:nvPr>
            <p:ph type="title"/>
          </p:nvPr>
        </p:nvSpPr>
        <p:spPr>
          <a:xfrm>
            <a:off x="472998" y="406725"/>
            <a:ext cx="8501100" cy="342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4"/>
              </a:buClr>
              <a:buSzPts val="2000"/>
              <a:buFont typeface="Arial"/>
              <a:buNone/>
              <a:defRPr sz="2000" b="1" i="0" u="none" strike="noStrike" cap="none">
                <a:solidFill>
                  <a:schemeClr val="accent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 name="Google Shape;17;p3"/>
          <p:cNvSpPr txBox="1"/>
          <p:nvPr/>
        </p:nvSpPr>
        <p:spPr>
          <a:xfrm>
            <a:off x="8915719" y="31388"/>
            <a:ext cx="212696" cy="107722"/>
          </a:xfrm>
          <a:prstGeom prst="rect">
            <a:avLst/>
          </a:prstGeom>
          <a:noFill/>
          <a:ln>
            <a:noFill/>
          </a:ln>
        </p:spPr>
        <p:txBody>
          <a:bodyPr spcFirstLastPara="1" wrap="square" lIns="0" tIns="0" rIns="0" bIns="0" anchor="t" anchorCtr="0">
            <a:noAutofit/>
          </a:bodyPr>
          <a:lstStyle/>
          <a:p>
            <a:pPr marL="0" marR="5143" lvl="0" indent="0" algn="ctr" rtl="0">
              <a:spcBef>
                <a:spcPts val="0"/>
              </a:spcBef>
              <a:spcAft>
                <a:spcPts val="0"/>
              </a:spcAft>
              <a:buNone/>
            </a:pPr>
            <a:fld id="{00000000-1234-1234-1234-123412341234}" type="slidenum">
              <a:rPr lang="es-ES" sz="700" b="0" i="0" u="none" strike="noStrike" cap="none">
                <a:solidFill>
                  <a:schemeClr val="lt1"/>
                </a:solidFill>
                <a:latin typeface="Arial"/>
                <a:ea typeface="Arial"/>
                <a:cs typeface="Arial"/>
                <a:sym typeface="Arial"/>
              </a:rPr>
              <a:t>‹Nº›</a:t>
            </a:fld>
            <a:endParaRPr sz="900" b="1" i="0" u="none" strike="noStrike" cap="none" dirty="0">
              <a:solidFill>
                <a:schemeClr val="lt1"/>
              </a:solidFill>
              <a:latin typeface="Arial"/>
              <a:ea typeface="Arial"/>
              <a:cs typeface="Arial"/>
              <a:sym typeface="Arial"/>
            </a:endParaRPr>
          </a:p>
        </p:txBody>
      </p:sp>
      <p:sp>
        <p:nvSpPr>
          <p:cNvPr id="18" name="Google Shape;18;p3"/>
          <p:cNvSpPr txBox="1"/>
          <p:nvPr/>
        </p:nvSpPr>
        <p:spPr>
          <a:xfrm>
            <a:off x="7038975" y="31388"/>
            <a:ext cx="1797849" cy="107722"/>
          </a:xfrm>
          <a:prstGeom prst="rect">
            <a:avLst/>
          </a:prstGeom>
          <a:noFill/>
          <a:ln>
            <a:noFill/>
          </a:ln>
        </p:spPr>
        <p:txBody>
          <a:bodyPr spcFirstLastPara="1" wrap="square" lIns="0" tIns="0" rIns="0" bIns="0" anchor="t" anchorCtr="0">
            <a:noAutofit/>
          </a:bodyPr>
          <a:lstStyle/>
          <a:p>
            <a:pPr marL="0" marR="5143" lvl="0" indent="0" algn="r" rtl="0">
              <a:spcBef>
                <a:spcPts val="0"/>
              </a:spcBef>
              <a:spcAft>
                <a:spcPts val="0"/>
              </a:spcAft>
              <a:buNone/>
            </a:pPr>
            <a:r>
              <a:rPr lang="es-ES" sz="700" b="0" i="0" u="none" strike="noStrike" cap="none" dirty="0">
                <a:solidFill>
                  <a:srgbClr val="2DCCCD"/>
                </a:solidFill>
                <a:latin typeface="Arial"/>
                <a:ea typeface="Arial"/>
                <a:cs typeface="Arial"/>
                <a:sym typeface="Arial"/>
              </a:rPr>
              <a:t>BBVA </a:t>
            </a:r>
            <a:r>
              <a:rPr lang="es-ES" sz="700" b="0" i="0" u="none" strike="noStrike" cap="none" dirty="0" err="1">
                <a:solidFill>
                  <a:srgbClr val="2DCCCD"/>
                </a:solidFill>
                <a:latin typeface="Arial"/>
                <a:ea typeface="Arial"/>
                <a:cs typeface="Arial"/>
                <a:sym typeface="Arial"/>
              </a:rPr>
              <a:t>Research</a:t>
            </a:r>
            <a:r>
              <a:rPr lang="es-ES" sz="700" b="0" i="0" u="none" strike="noStrike" cap="none" dirty="0">
                <a:solidFill>
                  <a:srgbClr val="2DCCCD"/>
                </a:solidFill>
                <a:latin typeface="Arial"/>
                <a:ea typeface="Arial"/>
                <a:cs typeface="Arial"/>
                <a:sym typeface="Arial"/>
              </a:rPr>
              <a:t> / </a:t>
            </a:r>
            <a:r>
              <a:rPr lang="es-ES" sz="700" dirty="0">
                <a:solidFill>
                  <a:srgbClr val="2DCCCD"/>
                </a:solidFill>
              </a:rPr>
              <a:t>MIC Precio de la Vivienda</a:t>
            </a:r>
            <a:endParaRPr sz="700" b="1" i="0" u="none" strike="noStrike" cap="none" dirty="0">
              <a:solidFill>
                <a:srgbClr val="2DCCCD"/>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29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tada 1">
  <p:cSld name="Portada 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64500" y="1493134"/>
            <a:ext cx="4763158" cy="1944547"/>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1" name="Google Shape;21;p4"/>
          <p:cNvPicPr preferRelativeResize="0"/>
          <p:nvPr/>
        </p:nvPicPr>
        <p:blipFill rotWithShape="1">
          <a:blip r:embed="rId3">
            <a:alphaModFix/>
          </a:blip>
          <a:srcRect/>
          <a:stretch/>
        </p:blipFill>
        <p:spPr>
          <a:xfrm>
            <a:off x="7824871" y="4745758"/>
            <a:ext cx="984167" cy="83803"/>
          </a:xfrm>
          <a:prstGeom prst="rect">
            <a:avLst/>
          </a:prstGeom>
          <a:noFill/>
          <a:ln>
            <a:noFill/>
          </a:ln>
        </p:spPr>
      </p:pic>
      <p:pic>
        <p:nvPicPr>
          <p:cNvPr id="22" name="Google Shape;22;p4"/>
          <p:cNvPicPr preferRelativeResize="0"/>
          <p:nvPr/>
        </p:nvPicPr>
        <p:blipFill rotWithShape="1">
          <a:blip r:embed="rId4">
            <a:alphaModFix/>
          </a:blip>
          <a:srcRect/>
          <a:stretch/>
        </p:blipFill>
        <p:spPr>
          <a:xfrm>
            <a:off x="499605" y="484188"/>
            <a:ext cx="1134000" cy="4738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tada 2">
  <p:cSld name="Portada 2">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4500" y="1493134"/>
            <a:ext cx="4763158" cy="1944547"/>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 name="Google Shape;25;p5"/>
          <p:cNvPicPr preferRelativeResize="0"/>
          <p:nvPr/>
        </p:nvPicPr>
        <p:blipFill rotWithShape="1">
          <a:blip r:embed="rId3">
            <a:alphaModFix/>
          </a:blip>
          <a:srcRect/>
          <a:stretch/>
        </p:blipFill>
        <p:spPr>
          <a:xfrm>
            <a:off x="7824871" y="4745758"/>
            <a:ext cx="984167" cy="83803"/>
          </a:xfrm>
          <a:prstGeom prst="rect">
            <a:avLst/>
          </a:prstGeom>
          <a:noFill/>
          <a:ln>
            <a:noFill/>
          </a:ln>
        </p:spPr>
      </p:pic>
      <p:pic>
        <p:nvPicPr>
          <p:cNvPr id="26" name="Google Shape;26;p5"/>
          <p:cNvPicPr preferRelativeResize="0"/>
          <p:nvPr/>
        </p:nvPicPr>
        <p:blipFill rotWithShape="1">
          <a:blip r:embed="rId4">
            <a:alphaModFix/>
          </a:blip>
          <a:srcRect/>
          <a:stretch/>
        </p:blipFill>
        <p:spPr>
          <a:xfrm>
            <a:off x="499605" y="484188"/>
            <a:ext cx="1134000" cy="4738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dice">
  <p:cSld name="Indice">
    <p:bg>
      <p:bgPr>
        <a:solidFill>
          <a:srgbClr val="043263"/>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2850663" y="1526058"/>
            <a:ext cx="3920977" cy="1595602"/>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 name="Google Shape;29;p6"/>
          <p:cNvPicPr preferRelativeResize="0"/>
          <p:nvPr/>
        </p:nvPicPr>
        <p:blipFill rotWithShape="1">
          <a:blip r:embed="rId2">
            <a:alphaModFix/>
          </a:blip>
          <a:srcRect/>
          <a:stretch/>
        </p:blipFill>
        <p:spPr>
          <a:xfrm>
            <a:off x="7824871" y="4745758"/>
            <a:ext cx="984167" cy="83803"/>
          </a:xfrm>
          <a:prstGeom prst="rect">
            <a:avLst/>
          </a:prstGeom>
          <a:noFill/>
          <a:ln>
            <a:noFill/>
          </a:ln>
        </p:spPr>
      </p:pic>
      <p:pic>
        <p:nvPicPr>
          <p:cNvPr id="30" name="Google Shape;30;p6"/>
          <p:cNvPicPr preferRelativeResize="0"/>
          <p:nvPr/>
        </p:nvPicPr>
        <p:blipFill rotWithShape="1">
          <a:blip r:embed="rId3">
            <a:alphaModFix/>
          </a:blip>
          <a:srcRect/>
          <a:stretch/>
        </p:blipFill>
        <p:spPr>
          <a:xfrm>
            <a:off x="499605" y="484188"/>
            <a:ext cx="1134000" cy="4738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to y texto">
  <p:cSld name="Foto y texto">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a:spLocks noGrp="1"/>
          </p:cNvSpPr>
          <p:nvPr>
            <p:ph type="pic" idx="2"/>
          </p:nvPr>
        </p:nvSpPr>
        <p:spPr>
          <a:xfrm>
            <a:off x="3777188" y="-2"/>
            <a:ext cx="5370878" cy="5146153"/>
          </a:xfrm>
          <a:prstGeom prst="rect">
            <a:avLst/>
          </a:prstGeom>
          <a:noFill/>
          <a:ln>
            <a:noFill/>
          </a:ln>
        </p:spPr>
        <p:txBody>
          <a:bodyPr spcFirstLastPara="1" wrap="square" lIns="91425" tIns="45700" rIns="91425" bIns="45700" anchor="ctr" anchorCtr="0">
            <a:noAutofit/>
          </a:bodyPr>
          <a:lstStyle>
            <a:lvl1pPr marR="0" lvl="0" algn="l" rtl="0">
              <a:spcBef>
                <a:spcPts val="220"/>
              </a:spcBef>
              <a:spcAft>
                <a:spcPts val="0"/>
              </a:spcAft>
              <a:buClr>
                <a:schemeClr val="accent3"/>
              </a:buClr>
              <a:buSzPts val="1100"/>
              <a:buFont typeface="Arial"/>
              <a:buNone/>
              <a:defRPr sz="1100" b="0" i="0" u="none" strike="noStrike" cap="none">
                <a:solidFill>
                  <a:schemeClr val="accent3"/>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
          <p:cNvSpPr txBox="1">
            <a:spLocks noGrp="1"/>
          </p:cNvSpPr>
          <p:nvPr>
            <p:ph type="title"/>
          </p:nvPr>
        </p:nvSpPr>
        <p:spPr>
          <a:xfrm>
            <a:off x="474360" y="1658126"/>
            <a:ext cx="3121647" cy="2129014"/>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 name="Google Shape;40;p8"/>
          <p:cNvPicPr preferRelativeResize="0"/>
          <p:nvPr/>
        </p:nvPicPr>
        <p:blipFill rotWithShape="1">
          <a:blip r:embed="rId3">
            <a:alphaModFix/>
          </a:blip>
          <a:srcRect/>
          <a:stretch/>
        </p:blipFill>
        <p:spPr>
          <a:xfrm>
            <a:off x="499605" y="484188"/>
            <a:ext cx="1134000" cy="473880"/>
          </a:xfrm>
          <a:prstGeom prst="rect">
            <a:avLst/>
          </a:prstGeom>
          <a:noFill/>
          <a:ln>
            <a:noFill/>
          </a:ln>
        </p:spPr>
      </p:pic>
      <p:pic>
        <p:nvPicPr>
          <p:cNvPr id="41" name="Google Shape;41;p8"/>
          <p:cNvPicPr preferRelativeResize="0"/>
          <p:nvPr/>
        </p:nvPicPr>
        <p:blipFill rotWithShape="1">
          <a:blip r:embed="rId4">
            <a:alphaModFix/>
          </a:blip>
          <a:srcRect/>
          <a:stretch/>
        </p:blipFill>
        <p:spPr>
          <a:xfrm>
            <a:off x="495300" y="3926608"/>
            <a:ext cx="984167" cy="838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th Conclusion" userDrawn="1">
  <p:cSld name="With Conclusion">
    <p:spTree>
      <p:nvGrpSpPr>
        <p:cNvPr id="1" name="Shape 26"/>
        <p:cNvGrpSpPr/>
        <p:nvPr/>
      </p:nvGrpSpPr>
      <p:grpSpPr>
        <a:xfrm>
          <a:off x="0" y="0"/>
          <a:ext cx="0" cy="0"/>
          <a:chOff x="0" y="0"/>
          <a:chExt cx="0" cy="0"/>
        </a:xfrm>
      </p:grpSpPr>
      <p:sp>
        <p:nvSpPr>
          <p:cNvPr id="27" name="Google Shape;27;p8"/>
          <p:cNvSpPr/>
          <p:nvPr/>
        </p:nvSpPr>
        <p:spPr>
          <a:xfrm>
            <a:off x="0" y="4490720"/>
            <a:ext cx="9144000" cy="652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8"/>
          <p:cNvSpPr txBox="1">
            <a:spLocks noGrp="1"/>
          </p:cNvSpPr>
          <p:nvPr>
            <p:ph type="title"/>
          </p:nvPr>
        </p:nvSpPr>
        <p:spPr>
          <a:xfrm>
            <a:off x="471600" y="406726"/>
            <a:ext cx="8502500" cy="342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4"/>
              </a:buClr>
              <a:buSzPts val="2000"/>
              <a:buFont typeface="Lato Black"/>
              <a:buNone/>
              <a:defRPr sz="2000" b="1" i="0" u="none" strike="noStrike" cap="none">
                <a:solidFill>
                  <a:schemeClr val="accent4"/>
                </a:solidFill>
                <a:latin typeface="+mn-lt"/>
                <a:ea typeface="Lato Black"/>
                <a:cs typeface="Lato Black"/>
                <a:sym typeface="Lato Black"/>
              </a:defRPr>
            </a:lvl1pPr>
            <a:lvl2pPr lvl="1">
              <a:spcBef>
                <a:spcPts val="0"/>
              </a:spcBef>
              <a:spcAft>
                <a:spcPts val="0"/>
              </a:spcAft>
              <a:buSzPts val="1400"/>
              <a:buFont typeface="Lato Black"/>
              <a:buNone/>
              <a:defRPr sz="1800">
                <a:latin typeface="Lato Black"/>
                <a:ea typeface="Lato Black"/>
                <a:cs typeface="Lato Black"/>
                <a:sym typeface="Lato Black"/>
              </a:defRPr>
            </a:lvl2pPr>
            <a:lvl3pPr lvl="2">
              <a:spcBef>
                <a:spcPts val="0"/>
              </a:spcBef>
              <a:spcAft>
                <a:spcPts val="0"/>
              </a:spcAft>
              <a:buSzPts val="1400"/>
              <a:buFont typeface="Lato Black"/>
              <a:buNone/>
              <a:defRPr sz="1800">
                <a:latin typeface="Lato Black"/>
                <a:ea typeface="Lato Black"/>
                <a:cs typeface="Lato Black"/>
                <a:sym typeface="Lato Black"/>
              </a:defRPr>
            </a:lvl3pPr>
            <a:lvl4pPr lvl="3">
              <a:spcBef>
                <a:spcPts val="0"/>
              </a:spcBef>
              <a:spcAft>
                <a:spcPts val="0"/>
              </a:spcAft>
              <a:buSzPts val="1400"/>
              <a:buFont typeface="Lato Black"/>
              <a:buNone/>
              <a:defRPr sz="1800">
                <a:latin typeface="Lato Black"/>
                <a:ea typeface="Lato Black"/>
                <a:cs typeface="Lato Black"/>
                <a:sym typeface="Lato Black"/>
              </a:defRPr>
            </a:lvl4pPr>
            <a:lvl5pPr lvl="4">
              <a:spcBef>
                <a:spcPts val="0"/>
              </a:spcBef>
              <a:spcAft>
                <a:spcPts val="0"/>
              </a:spcAft>
              <a:buSzPts val="1400"/>
              <a:buFont typeface="Lato Black"/>
              <a:buNone/>
              <a:defRPr sz="1800">
                <a:latin typeface="Lato Black"/>
                <a:ea typeface="Lato Black"/>
                <a:cs typeface="Lato Black"/>
                <a:sym typeface="Lato Black"/>
              </a:defRPr>
            </a:lvl5pPr>
            <a:lvl6pPr lvl="5">
              <a:spcBef>
                <a:spcPts val="0"/>
              </a:spcBef>
              <a:spcAft>
                <a:spcPts val="0"/>
              </a:spcAft>
              <a:buSzPts val="1400"/>
              <a:buFont typeface="Lato Black"/>
              <a:buNone/>
              <a:defRPr sz="1800">
                <a:latin typeface="Lato Black"/>
                <a:ea typeface="Lato Black"/>
                <a:cs typeface="Lato Black"/>
                <a:sym typeface="Lato Black"/>
              </a:defRPr>
            </a:lvl6pPr>
            <a:lvl7pPr lvl="6">
              <a:spcBef>
                <a:spcPts val="0"/>
              </a:spcBef>
              <a:spcAft>
                <a:spcPts val="0"/>
              </a:spcAft>
              <a:buSzPts val="1400"/>
              <a:buFont typeface="Lato Black"/>
              <a:buNone/>
              <a:defRPr sz="1800">
                <a:latin typeface="Lato Black"/>
                <a:ea typeface="Lato Black"/>
                <a:cs typeface="Lato Black"/>
                <a:sym typeface="Lato Black"/>
              </a:defRPr>
            </a:lvl7pPr>
            <a:lvl8pPr lvl="7">
              <a:spcBef>
                <a:spcPts val="0"/>
              </a:spcBef>
              <a:spcAft>
                <a:spcPts val="0"/>
              </a:spcAft>
              <a:buSzPts val="1400"/>
              <a:buFont typeface="Lato Black"/>
              <a:buNone/>
              <a:defRPr sz="1800">
                <a:latin typeface="Lato Black"/>
                <a:ea typeface="Lato Black"/>
                <a:cs typeface="Lato Black"/>
                <a:sym typeface="Lato Black"/>
              </a:defRPr>
            </a:lvl8pPr>
            <a:lvl9pPr lvl="8">
              <a:spcBef>
                <a:spcPts val="0"/>
              </a:spcBef>
              <a:spcAft>
                <a:spcPts val="0"/>
              </a:spcAft>
              <a:buSzPts val="1400"/>
              <a:buFont typeface="Lato Black"/>
              <a:buNone/>
              <a:defRPr sz="1800">
                <a:latin typeface="Lato Black"/>
                <a:ea typeface="Lato Black"/>
                <a:cs typeface="Lato Black"/>
                <a:sym typeface="Lato Black"/>
              </a:defRPr>
            </a:lvl9pPr>
          </a:lstStyle>
          <a:p>
            <a:endParaRPr dirty="0"/>
          </a:p>
        </p:txBody>
      </p:sp>
      <p:sp>
        <p:nvSpPr>
          <p:cNvPr id="29" name="Google Shape;29;p8"/>
          <p:cNvSpPr/>
          <p:nvPr/>
        </p:nvSpPr>
        <p:spPr>
          <a:xfrm>
            <a:off x="8868798" y="0"/>
            <a:ext cx="279399" cy="167640"/>
          </a:xfrm>
          <a:custGeom>
            <a:avLst/>
            <a:gdLst/>
            <a:ahLst/>
            <a:cxnLst/>
            <a:rect l="l" t="t" r="r" b="b"/>
            <a:pathLst>
              <a:path w="279399" h="167640" extrusionOk="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8"/>
          <p:cNvSpPr txBox="1"/>
          <p:nvPr/>
        </p:nvSpPr>
        <p:spPr>
          <a:xfrm>
            <a:off x="8915719" y="31388"/>
            <a:ext cx="212696" cy="107722"/>
          </a:xfrm>
          <a:prstGeom prst="rect">
            <a:avLst/>
          </a:prstGeom>
          <a:noFill/>
          <a:ln>
            <a:noFill/>
          </a:ln>
        </p:spPr>
        <p:txBody>
          <a:bodyPr spcFirstLastPara="1" wrap="square" lIns="0" tIns="0" rIns="0" bIns="0" anchor="t" anchorCtr="0">
            <a:noAutofit/>
          </a:bodyPr>
          <a:lstStyle/>
          <a:p>
            <a:pPr marL="0" marR="5143" lvl="0" indent="0" algn="ctr" rtl="0">
              <a:spcBef>
                <a:spcPts val="0"/>
              </a:spcBef>
              <a:spcAft>
                <a:spcPts val="0"/>
              </a:spcAft>
              <a:buNone/>
            </a:pPr>
            <a:fld id="{00000000-1234-1234-1234-123412341234}" type="slidenum">
              <a:rPr lang="en-US" sz="700">
                <a:solidFill>
                  <a:schemeClr val="lt1"/>
                </a:solidFill>
                <a:latin typeface="Lato"/>
                <a:ea typeface="Lato"/>
                <a:cs typeface="Lato"/>
                <a:sym typeface="Lato"/>
              </a:rPr>
              <a:t>‹Nº›</a:t>
            </a:fld>
            <a:endParaRPr sz="900">
              <a:solidFill>
                <a:schemeClr val="lt1"/>
              </a:solidFill>
              <a:latin typeface="Lato"/>
              <a:ea typeface="Lato"/>
              <a:cs typeface="Lato"/>
              <a:sym typeface="Lato"/>
            </a:endParaRPr>
          </a:p>
        </p:txBody>
      </p:sp>
      <p:sp>
        <p:nvSpPr>
          <p:cNvPr id="31" name="Google Shape;31;p8"/>
          <p:cNvSpPr txBox="1"/>
          <p:nvPr/>
        </p:nvSpPr>
        <p:spPr>
          <a:xfrm>
            <a:off x="6800851" y="31388"/>
            <a:ext cx="2035974" cy="107722"/>
          </a:xfrm>
          <a:prstGeom prst="rect">
            <a:avLst/>
          </a:prstGeom>
          <a:noFill/>
          <a:ln>
            <a:noFill/>
          </a:ln>
        </p:spPr>
        <p:txBody>
          <a:bodyPr spcFirstLastPara="1" wrap="square" lIns="0" tIns="0" rIns="0" bIns="0" anchor="t" anchorCtr="0">
            <a:noAutofit/>
          </a:bodyPr>
          <a:lstStyle/>
          <a:p>
            <a:pPr marL="0" marR="5143" lvl="0" indent="0" algn="r" rtl="0">
              <a:spcBef>
                <a:spcPts val="0"/>
              </a:spcBef>
              <a:spcAft>
                <a:spcPts val="0"/>
              </a:spcAft>
              <a:buNone/>
            </a:pPr>
            <a:r>
              <a:rPr lang="es-ES" sz="700" dirty="0">
                <a:solidFill>
                  <a:schemeClr val="accent3"/>
                </a:solidFill>
                <a:latin typeface="+mn-lt"/>
                <a:ea typeface="Lato"/>
                <a:cs typeface="Lato"/>
                <a:sym typeface="Lato"/>
              </a:rPr>
              <a:t>BBVA </a:t>
            </a:r>
            <a:r>
              <a:rPr lang="es-ES" sz="700" dirty="0" err="1">
                <a:solidFill>
                  <a:schemeClr val="accent3"/>
                </a:solidFill>
                <a:latin typeface="+mn-lt"/>
                <a:ea typeface="Lato"/>
                <a:cs typeface="Lato"/>
                <a:sym typeface="Lato"/>
              </a:rPr>
              <a:t>Research</a:t>
            </a:r>
            <a:r>
              <a:rPr lang="es-ES" sz="700" dirty="0">
                <a:solidFill>
                  <a:schemeClr val="accent3"/>
                </a:solidFill>
                <a:latin typeface="+mn-lt"/>
                <a:ea typeface="Lato"/>
                <a:cs typeface="Lato"/>
                <a:sym typeface="Lato"/>
              </a:rPr>
              <a:t> / MIC Precio de la Vivienda</a:t>
            </a:r>
          </a:p>
        </p:txBody>
      </p:sp>
      <p:sp>
        <p:nvSpPr>
          <p:cNvPr id="7" name="Google Shape;104;p21">
            <a:extLst>
              <a:ext uri="{FF2B5EF4-FFF2-40B4-BE49-F238E27FC236}">
                <a16:creationId xmlns:a16="http://schemas.microsoft.com/office/drawing/2014/main" id="{40332907-C676-4956-8889-03562DEAED4D}"/>
              </a:ext>
            </a:extLst>
          </p:cNvPr>
          <p:cNvSpPr txBox="1">
            <a:spLocks noGrp="1"/>
          </p:cNvSpPr>
          <p:nvPr>
            <p:ph type="subTitle" idx="2" hasCustomPrompt="1"/>
          </p:nvPr>
        </p:nvSpPr>
        <p:spPr>
          <a:xfrm>
            <a:off x="500600" y="4702017"/>
            <a:ext cx="8473500" cy="184666"/>
          </a:xfrm>
          <a:prstGeom prst="rect">
            <a:avLst/>
          </a:prstGeom>
          <a:noFill/>
          <a:ln>
            <a:noFill/>
          </a:ln>
        </p:spPr>
        <p:txBody>
          <a:bodyPr spcFirstLastPara="1" wrap="square" lIns="0" tIns="0" rIns="0" bIns="0" anchor="ctr" anchorCtr="0">
            <a:spAutoFit/>
          </a:bodyPr>
          <a:lstStyle>
            <a:lvl1pPr marR="0" lvl="0" algn="ctr" rtl="0">
              <a:lnSpc>
                <a:spcPct val="100000"/>
              </a:lnSpc>
              <a:spcBef>
                <a:spcPts val="0"/>
              </a:spcBef>
              <a:spcAft>
                <a:spcPts val="0"/>
              </a:spcAft>
              <a:buClr>
                <a:srgbClr val="000000"/>
              </a:buClr>
              <a:buSzPts val="1200"/>
              <a:buNone/>
              <a:defRPr sz="1200" b="0" i="0" u="none" strike="noStrike" cap="none">
                <a:solidFill>
                  <a:srgbClr val="FFFFFF"/>
                </a:solidFil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s-ES" dirty="0"/>
              <a:t>Haga clic para modificar la conclusión</a:t>
            </a:r>
            <a:endParaRPr dirty="0"/>
          </a:p>
        </p:txBody>
      </p:sp>
    </p:spTree>
    <p:extLst>
      <p:ext uri="{BB962C8B-B14F-4D97-AF65-F5344CB8AC3E}">
        <p14:creationId xmlns:p14="http://schemas.microsoft.com/office/powerpoint/2010/main" val="2372257976"/>
      </p:ext>
    </p:extLst>
  </p:cSld>
  <p:clrMapOvr>
    <a:masterClrMapping/>
  </p:clrMapOvr>
  <p:extLst>
    <p:ext uri="{DCECCB84-F9BA-43D5-87BE-67443E8EF086}">
      <p15:sldGuideLst xmlns:p15="http://schemas.microsoft.com/office/powerpoint/2012/main">
        <p15:guide id="1" orient="horz" pos="306">
          <p15:clr>
            <a:srgbClr val="FBAE40"/>
          </p15:clr>
        </p15:guide>
        <p15:guide id="2" pos="311">
          <p15:clr>
            <a:srgbClr val="FBAE40"/>
          </p15:clr>
        </p15:guide>
        <p15:guide id="3" pos="5653">
          <p15:clr>
            <a:srgbClr val="FBAE40"/>
          </p15:clr>
        </p15:guide>
        <p15:guide id="4" orient="horz" pos="28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76">
          <p15:clr>
            <a:srgbClr val="EA4335"/>
          </p15:clr>
        </p15:guide>
        <p15:guide id="2" pos="2812">
          <p15:clr>
            <a:srgbClr val="EA4335"/>
          </p15:clr>
        </p15:guide>
        <p15:guide id="3" pos="3152">
          <p15:clr>
            <a:srgbClr val="EA4335"/>
          </p15:clr>
        </p15:guide>
        <p15:guide id="4" orient="horz" pos="75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AC234-249B-4425-A609-4C684FF8F9BF}"/>
              </a:ext>
            </a:extLst>
          </p:cNvPr>
          <p:cNvSpPr>
            <a:spLocks noGrp="1"/>
          </p:cNvSpPr>
          <p:nvPr>
            <p:ph type="title"/>
          </p:nvPr>
        </p:nvSpPr>
        <p:spPr>
          <a:xfrm>
            <a:off x="464500" y="1493134"/>
            <a:ext cx="5063464" cy="1944547"/>
          </a:xfrm>
        </p:spPr>
        <p:txBody>
          <a:bodyPr/>
          <a:lstStyle/>
          <a:p>
            <a:r>
              <a:rPr lang="es-ES" dirty="0"/>
              <a:t>Modelo de Indicadores Coincidentes para el Precio de la Vivienda </a:t>
            </a:r>
          </a:p>
        </p:txBody>
      </p:sp>
      <p:sp>
        <p:nvSpPr>
          <p:cNvPr id="3" name="CuadroTexto 21">
            <a:extLst>
              <a:ext uri="{FF2B5EF4-FFF2-40B4-BE49-F238E27FC236}">
                <a16:creationId xmlns:a16="http://schemas.microsoft.com/office/drawing/2014/main" id="{FF79A159-3043-4681-84F4-EFF6E9083658}"/>
              </a:ext>
            </a:extLst>
          </p:cNvPr>
          <p:cNvSpPr txBox="1"/>
          <p:nvPr/>
        </p:nvSpPr>
        <p:spPr>
          <a:xfrm>
            <a:off x="490954" y="4210927"/>
            <a:ext cx="2223671" cy="161618"/>
          </a:xfrm>
          <a:prstGeom prst="rect">
            <a:avLst/>
          </a:prstGeom>
          <a:noFill/>
          <a:ln w="9525">
            <a:noFill/>
            <a:miter lim="800000"/>
            <a:headEnd/>
            <a:tailEnd/>
          </a:ln>
        </p:spPr>
        <p:txBody>
          <a:bodyPr lIns="0" tIns="0" rIns="0" bIns="0" anchor="ctr"/>
          <a:lstStyle>
            <a:defPPr>
              <a:defRPr lang="es-ES_tradnl"/>
            </a:defPPr>
            <a:lvl1pPr>
              <a:lnSpc>
                <a:spcPct val="80000"/>
              </a:lnSpc>
              <a:spcBef>
                <a:spcPts val="936"/>
              </a:spcBef>
              <a:defRPr sz="900" u="none">
                <a:solidFill>
                  <a:srgbClr val="FFFFFF"/>
                </a:solidFill>
                <a:latin typeface="+mj-lt"/>
                <a:cs typeface="Arial" pitchFamily="34" charset="0"/>
              </a:defRPr>
            </a:lvl1pPr>
          </a:lstStyle>
          <a:p>
            <a:r>
              <a:rPr lang="es-ES_tradnl" sz="1050" dirty="0">
                <a:solidFill>
                  <a:schemeClr val="accent3"/>
                </a:solidFill>
                <a:latin typeface="Arial" panose="020B0604020202020204" pitchFamily="34" charset="0"/>
              </a:rPr>
              <a:t>Noviembre 2021</a:t>
            </a:r>
          </a:p>
        </p:txBody>
      </p:sp>
    </p:spTree>
    <p:extLst>
      <p:ext uri="{BB962C8B-B14F-4D97-AF65-F5344CB8AC3E}">
        <p14:creationId xmlns:p14="http://schemas.microsoft.com/office/powerpoint/2010/main" val="279715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487363" y="1192922"/>
            <a:ext cx="831353" cy="6413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small" dirty="0">
                <a:solidFill>
                  <a:srgbClr val="2DCCCD"/>
                </a:solidFill>
                <a:latin typeface="Arial"/>
                <a:ea typeface="Arial"/>
                <a:cs typeface="Arial"/>
                <a:sym typeface="Arial"/>
              </a:rPr>
              <a:t>01</a:t>
            </a:r>
            <a:endParaRPr sz="1400" b="0" i="0" u="none" strike="noStrike" cap="none" dirty="0">
              <a:solidFill>
                <a:srgbClr val="000000"/>
              </a:solidFill>
              <a:latin typeface="Arial"/>
              <a:ea typeface="Arial"/>
              <a:cs typeface="Arial"/>
              <a:sym typeface="Arial"/>
            </a:endParaRPr>
          </a:p>
        </p:txBody>
      </p:sp>
      <p:sp>
        <p:nvSpPr>
          <p:cNvPr id="60" name="Google Shape;60;p1"/>
          <p:cNvSpPr txBox="1"/>
          <p:nvPr/>
        </p:nvSpPr>
        <p:spPr>
          <a:xfrm>
            <a:off x="410293" y="2138755"/>
            <a:ext cx="8239636" cy="116165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FFFF"/>
              </a:buClr>
              <a:buSzPts val="3200"/>
              <a:buFont typeface="Arial"/>
              <a:buNone/>
            </a:pPr>
            <a:r>
              <a:rPr lang="en-US" sz="3200" dirty="0" err="1">
                <a:solidFill>
                  <a:srgbClr val="FFFFFF"/>
                </a:solidFill>
              </a:rPr>
              <a:t>Modelización</a:t>
            </a:r>
            <a:endParaRPr sz="32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57341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5" name="Imagen 4">
            <a:extLst>
              <a:ext uri="{FF2B5EF4-FFF2-40B4-BE49-F238E27FC236}">
                <a16:creationId xmlns:a16="http://schemas.microsoft.com/office/drawing/2014/main" id="{FD205CBC-5174-4852-8669-1C54F5A213B6}"/>
              </a:ext>
            </a:extLst>
          </p:cNvPr>
          <p:cNvPicPr>
            <a:picLocks noChangeAspect="1"/>
          </p:cNvPicPr>
          <p:nvPr/>
        </p:nvPicPr>
        <p:blipFill>
          <a:blip r:embed="rId3"/>
          <a:stretch>
            <a:fillRect/>
          </a:stretch>
        </p:blipFill>
        <p:spPr>
          <a:xfrm>
            <a:off x="434900" y="1617514"/>
            <a:ext cx="615003" cy="615003"/>
          </a:xfrm>
          <a:prstGeom prst="rect">
            <a:avLst/>
          </a:prstGeom>
        </p:spPr>
      </p:pic>
      <p:sp>
        <p:nvSpPr>
          <p:cNvPr id="6" name="6 CuadroTexto">
            <a:extLst>
              <a:ext uri="{FF2B5EF4-FFF2-40B4-BE49-F238E27FC236}">
                <a16:creationId xmlns:a16="http://schemas.microsoft.com/office/drawing/2014/main" id="{2F67FB84-BC4E-4F40-8A8D-69EADD8C6ADD}"/>
              </a:ext>
            </a:extLst>
          </p:cNvPr>
          <p:cNvSpPr txBox="1"/>
          <p:nvPr/>
        </p:nvSpPr>
        <p:spPr>
          <a:xfrm>
            <a:off x="492125" y="2166585"/>
            <a:ext cx="3651903" cy="1403526"/>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400" dirty="0">
                <a:solidFill>
                  <a:schemeClr val="tx2"/>
                </a:solidFill>
                <a:latin typeface="Arial" panose="020B0604020202020204" pitchFamily="34" charset="0"/>
                <a:cs typeface="Arial" panose="020B0604020202020204" pitchFamily="34" charset="0"/>
              </a:rPr>
              <a:t>En esta primera fase de la modelización nos centramos en </a:t>
            </a:r>
            <a:r>
              <a:rPr lang="es-ES" sz="1400" dirty="0">
                <a:solidFill>
                  <a:srgbClr val="219999"/>
                </a:solidFill>
                <a:latin typeface="Arial" panose="020B0604020202020204" pitchFamily="34" charset="0"/>
                <a:cs typeface="Arial" panose="020B0604020202020204" pitchFamily="34" charset="0"/>
              </a:rPr>
              <a:t>extracción de componentes comunes e inobservables </a:t>
            </a:r>
            <a:r>
              <a:rPr lang="es-ES" sz="1400" dirty="0">
                <a:solidFill>
                  <a:schemeClr val="tx2"/>
                </a:solidFill>
                <a:latin typeface="Arial" panose="020B0604020202020204" pitchFamily="34" charset="0"/>
                <a:cs typeface="Arial" panose="020B0604020202020204" pitchFamily="34" charset="0"/>
              </a:rPr>
              <a:t>de los diferentes indicadores de precio de la vivienda incluidos varios modelos con el fin de </a:t>
            </a:r>
            <a:r>
              <a:rPr lang="es-ES" sz="1400" dirty="0">
                <a:solidFill>
                  <a:srgbClr val="219999"/>
                </a:solidFill>
                <a:latin typeface="Arial" panose="020B0604020202020204" pitchFamily="34" charset="0"/>
                <a:cs typeface="Arial" panose="020B0604020202020204" pitchFamily="34" charset="0"/>
              </a:rPr>
              <a:t>mejorar la capacidad explicativa y predictiva.</a:t>
            </a:r>
            <a:endParaRPr lang="es-ES" sz="1400" dirty="0">
              <a:solidFill>
                <a:schemeClr val="tx2"/>
              </a:solidFill>
              <a:latin typeface="Arial" panose="020B0604020202020204" pitchFamily="34" charset="0"/>
              <a:cs typeface="Arial" panose="020B0604020202020204" pitchFamily="34" charset="0"/>
            </a:endParaRPr>
          </a:p>
        </p:txBody>
      </p:sp>
      <p:pic>
        <p:nvPicPr>
          <p:cNvPr id="7" name="Gráfico 10">
            <a:extLst>
              <a:ext uri="{FF2B5EF4-FFF2-40B4-BE49-F238E27FC236}">
                <a16:creationId xmlns:a16="http://schemas.microsoft.com/office/drawing/2014/main" id="{5314A6A4-715D-4042-B054-0FB72D878D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3800" y="1700929"/>
            <a:ext cx="529662" cy="448174"/>
          </a:xfrm>
          <a:prstGeom prst="rect">
            <a:avLst/>
          </a:prstGeom>
        </p:spPr>
      </p:pic>
      <p:sp>
        <p:nvSpPr>
          <p:cNvPr id="8" name="6 CuadroTexto">
            <a:extLst>
              <a:ext uri="{FF2B5EF4-FFF2-40B4-BE49-F238E27FC236}">
                <a16:creationId xmlns:a16="http://schemas.microsoft.com/office/drawing/2014/main" id="{2F67FB84-BC4E-4F40-8A8D-69EADD8C6ADD}"/>
              </a:ext>
            </a:extLst>
          </p:cNvPr>
          <p:cNvSpPr txBox="1"/>
          <p:nvPr/>
        </p:nvSpPr>
        <p:spPr>
          <a:xfrm>
            <a:off x="4996564" y="2182709"/>
            <a:ext cx="3568084" cy="1403526"/>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400" dirty="0">
                <a:solidFill>
                  <a:schemeClr val="tx2"/>
                </a:solidFill>
                <a:latin typeface="Arial" panose="020B0604020202020204" pitchFamily="34" charset="0"/>
                <a:cs typeface="Arial" panose="020B0604020202020204" pitchFamily="34" charset="0"/>
              </a:rPr>
              <a:t>Los MDFL permiten trabajar con </a:t>
            </a:r>
            <a:r>
              <a:rPr lang="es-ES" sz="1400" dirty="0">
                <a:solidFill>
                  <a:srgbClr val="219999"/>
                </a:solidFill>
                <a:latin typeface="Arial" panose="020B0604020202020204" pitchFamily="34" charset="0"/>
                <a:cs typeface="Arial" panose="020B0604020202020204" pitchFamily="34" charset="0"/>
              </a:rPr>
              <a:t>muestras desbalanceadas, y hacer </a:t>
            </a:r>
            <a:r>
              <a:rPr lang="es-ES" sz="1400" dirty="0" err="1">
                <a:solidFill>
                  <a:srgbClr val="219999"/>
                </a:solidFill>
                <a:latin typeface="Arial" panose="020B0604020202020204" pitchFamily="34" charset="0"/>
                <a:cs typeface="Arial" panose="020B0604020202020204" pitchFamily="34" charset="0"/>
              </a:rPr>
              <a:t>backast</a:t>
            </a:r>
            <a:r>
              <a:rPr lang="es-ES" sz="1400" dirty="0">
                <a:solidFill>
                  <a:srgbClr val="219999"/>
                </a:solidFill>
                <a:latin typeface="Arial" panose="020B0604020202020204" pitchFamily="34" charset="0"/>
                <a:cs typeface="Arial" panose="020B0604020202020204" pitchFamily="34" charset="0"/>
              </a:rPr>
              <a:t>, </a:t>
            </a:r>
            <a:r>
              <a:rPr lang="es-ES" sz="1400" dirty="0" err="1">
                <a:solidFill>
                  <a:srgbClr val="219999"/>
                </a:solidFill>
                <a:latin typeface="Arial" panose="020B0604020202020204" pitchFamily="34" charset="0"/>
                <a:cs typeface="Arial" panose="020B0604020202020204" pitchFamily="34" charset="0"/>
              </a:rPr>
              <a:t>knowcast</a:t>
            </a:r>
            <a:r>
              <a:rPr lang="es-ES" sz="1400" dirty="0">
                <a:solidFill>
                  <a:srgbClr val="219999"/>
                </a:solidFill>
                <a:latin typeface="Arial" panose="020B0604020202020204" pitchFamily="34" charset="0"/>
                <a:cs typeface="Arial" panose="020B0604020202020204" pitchFamily="34" charset="0"/>
              </a:rPr>
              <a:t> y </a:t>
            </a:r>
            <a:r>
              <a:rPr lang="es-ES" sz="1400" dirty="0" err="1">
                <a:solidFill>
                  <a:srgbClr val="219999"/>
                </a:solidFill>
                <a:latin typeface="Arial" panose="020B0604020202020204" pitchFamily="34" charset="0"/>
                <a:cs typeface="Arial" panose="020B0604020202020204" pitchFamily="34" charset="0"/>
              </a:rPr>
              <a:t>forecarst</a:t>
            </a:r>
            <a:r>
              <a:rPr lang="es-ES" sz="1400" dirty="0">
                <a:solidFill>
                  <a:srgbClr val="219999"/>
                </a:solidFill>
                <a:latin typeface="Arial" panose="020B0604020202020204" pitchFamily="34" charset="0"/>
                <a:cs typeface="Arial" panose="020B0604020202020204" pitchFamily="34" charset="0"/>
              </a:rPr>
              <a:t> </a:t>
            </a:r>
            <a:r>
              <a:rPr lang="es-ES" sz="1400" dirty="0">
                <a:solidFill>
                  <a:schemeClr val="tx2"/>
                </a:solidFill>
                <a:latin typeface="Arial" panose="020B0604020202020204" pitchFamily="34" charset="0"/>
                <a:cs typeface="Arial" panose="020B0604020202020204" pitchFamily="34" charset="0"/>
              </a:rPr>
              <a:t>de todos los indicadores incluidos. Además, cuentan con la virtud de permitir la </a:t>
            </a:r>
            <a:r>
              <a:rPr lang="es-ES" sz="1400" dirty="0">
                <a:solidFill>
                  <a:srgbClr val="219999"/>
                </a:solidFill>
                <a:latin typeface="Arial" panose="020B0604020202020204" pitchFamily="34" charset="0"/>
                <a:cs typeface="Arial" panose="020B0604020202020204" pitchFamily="34" charset="0"/>
              </a:rPr>
              <a:t>mezcla de frecuencias en los diferentes</a:t>
            </a:r>
            <a:r>
              <a:rPr lang="es-ES" sz="1400" dirty="0">
                <a:solidFill>
                  <a:schemeClr val="tx2"/>
                </a:solidFill>
                <a:latin typeface="Arial" panose="020B0604020202020204" pitchFamily="34" charset="0"/>
                <a:cs typeface="Arial" panose="020B0604020202020204" pitchFamily="34" charset="0"/>
              </a:rPr>
              <a:t> indicadores. </a:t>
            </a:r>
          </a:p>
        </p:txBody>
      </p:sp>
      <p:sp>
        <p:nvSpPr>
          <p:cNvPr id="3" name="Título 2">
            <a:extLst>
              <a:ext uri="{FF2B5EF4-FFF2-40B4-BE49-F238E27FC236}">
                <a16:creationId xmlns:a16="http://schemas.microsoft.com/office/drawing/2014/main" id="{E1A3DB72-12B7-45AC-9232-914CCC4DAD04}"/>
              </a:ext>
            </a:extLst>
          </p:cNvPr>
          <p:cNvSpPr>
            <a:spLocks noGrp="1"/>
          </p:cNvSpPr>
          <p:nvPr>
            <p:ph type="title"/>
          </p:nvPr>
        </p:nvSpPr>
        <p:spPr/>
        <p:txBody>
          <a:bodyPr/>
          <a:lstStyle/>
          <a:p>
            <a:r>
              <a:rPr lang="es-ES" dirty="0"/>
              <a:t>Modelos Dinámicos Factoriales Lineales (MDFL)</a:t>
            </a:r>
          </a:p>
        </p:txBody>
      </p:sp>
    </p:spTree>
    <p:extLst>
      <p:ext uri="{BB962C8B-B14F-4D97-AF65-F5344CB8AC3E}">
        <p14:creationId xmlns:p14="http://schemas.microsoft.com/office/powerpoint/2010/main" val="42483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492125" y="1210665"/>
                <a:ext cx="3971926" cy="3481466"/>
              </a:xfrm>
              <a:prstGeom prst="rect">
                <a:avLst/>
              </a:prstGeom>
            </p:spPr>
            <p:txBody>
              <a:bodyPr wrap="square" lIns="0" tIns="0" rIns="0" bIns="0">
                <a:spAutoFit/>
              </a:bodyPr>
              <a:lstStyle/>
              <a:p>
                <a:pPr>
                  <a:lnSpc>
                    <a:spcPct val="107000"/>
                  </a:lnSpc>
                  <a:spcAft>
                    <a:spcPts val="800"/>
                  </a:spcAft>
                </a:pPr>
                <a:r>
                  <a:rPr lang="es-ES" dirty="0">
                    <a:latin typeface="+mn-lt"/>
                    <a:ea typeface="Calibri" panose="020F0502020204030204" pitchFamily="34" charset="0"/>
                    <a:cs typeface="Times New Roman" panose="02020603050405020304" pitchFamily="18" charset="0"/>
                  </a:rPr>
                  <a:t>Asumimos que  el crecimiento mensual de los indicadores (observados e inobservados) parciales del precio de la vivienda, </a:t>
                </a:r>
                <a14:m>
                  <m:oMath xmlns:m="http://schemas.openxmlformats.org/officeDocument/2006/math">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bSup>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𝑖</m:t>
                    </m:r>
                    <m:r>
                      <a:rPr lang="es-ES" i="1">
                        <a:effectLst/>
                        <a:latin typeface="Cambria Math" panose="02040503050406030204" pitchFamily="18" charset="0"/>
                        <a:ea typeface="Calibri" panose="020F0502020204030204" pitchFamily="34" charset="0"/>
                        <a:cs typeface="Times New Roman" panose="02020603050405020304" pitchFamily="18" charset="0"/>
                      </a:rPr>
                      <m:t>=1…</m:t>
                    </m:r>
                    <m:r>
                      <a:rPr lang="es-ES"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es-ES" dirty="0">
                    <a:effectLst/>
                    <a:latin typeface="+mn-lt"/>
                    <a:ea typeface="Calibri" panose="020F0502020204030204" pitchFamily="34" charset="0"/>
                    <a:cs typeface="Times New Roman" panose="02020603050405020304" pitchFamily="18" charset="0"/>
                  </a:rPr>
                  <a:t> , dependen de un factor común inobservado, </a:t>
                </a: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𝑓</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s-ES" dirty="0">
                    <a:effectLst/>
                    <a:latin typeface="+mn-lt"/>
                    <a:ea typeface="Times New Roman" panose="02020603050405020304" pitchFamily="18" charset="0"/>
                    <a:cs typeface="Times New Roman" panose="02020603050405020304" pitchFamily="18" charset="0"/>
                  </a:rPr>
                  <a:t>, así como de un factor idiosincrático a cada componente,</a:t>
                </a:r>
                <a:r>
                  <a:rPr lang="es-ES" dirty="0">
                    <a:effectLst/>
                    <a:latin typeface="+mn-lt"/>
                    <a:ea typeface="Calibri" panose="020F0502020204030204" pitchFamily="34" charset="0"/>
                    <a:cs typeface="Times New Roman" panose="02020603050405020304" pitchFamily="18" charset="0"/>
                  </a:rPr>
                  <a:t> </a:t>
                </a:r>
                <a14:m>
                  <m:oMath xmlns:m="http://schemas.openxmlformats.org/officeDocument/2006/math">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endParaRPr lang="es-ES" dirty="0">
                  <a:effectLst/>
                  <a:latin typeface="+mn-lt"/>
                  <a:ea typeface="Calibri" panose="020F0502020204030204" pitchFamily="34" charset="0"/>
                  <a:cs typeface="Times New Roman" panose="02020603050405020304" pitchFamily="18" charset="0"/>
                </a:endParaRPr>
              </a:p>
              <a:p>
                <a:pPr marL="539750" indent="-539750" algn="ctr">
                  <a:lnSpc>
                    <a:spcPct val="107000"/>
                  </a:lnSpc>
                  <a:spcAft>
                    <a:spcPts val="800"/>
                  </a:spcAft>
                  <a:tabLst>
                    <a:tab pos="3854450" algn="r"/>
                  </a:tabLst>
                </a:pPr>
                <a:r>
                  <a:rPr lang="es-ES" dirty="0">
                    <a:ea typeface="Calibri" panose="020F0502020204030204" pitchFamily="34" charset="0"/>
                    <a:cs typeface="Times New Roman" panose="02020603050405020304" pitchFamily="18" charset="0"/>
                  </a:rPr>
                  <a:t>	</a:t>
                </a:r>
                <a14:m>
                  <m:oMath xmlns:m="http://schemas.openxmlformats.org/officeDocument/2006/math">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h</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bSup>
                    <m:r>
                      <a:rPr lang="es-E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i="1">
                            <a:effectLst/>
                            <a:latin typeface="Cambria Math" panose="02040503050406030204" pitchFamily="18" charset="0"/>
                            <a:ea typeface="Calibri" panose="020F0502020204030204" pitchFamily="34" charset="0"/>
                            <a:cs typeface="Times New Roman" panose="02020603050405020304" pitchFamily="18" charset="0"/>
                          </a:rPr>
                          <m:t>𝛽</m:t>
                        </m:r>
                      </m:e>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p>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h</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s-ES" dirty="0">
                    <a:effectLst/>
                    <a:latin typeface="+mn-lt"/>
                    <a:ea typeface="Times New Roman" panose="02020603050405020304" pitchFamily="18" charset="0"/>
                    <a:cs typeface="Times New Roman" panose="02020603050405020304" pitchFamily="18" charset="0"/>
                  </a:rPr>
                  <a:t>	</a:t>
                </a:r>
                <a:r>
                  <a:rPr lang="es-ES" dirty="0">
                    <a:solidFill>
                      <a:srgbClr val="02A5A5"/>
                    </a:solidFill>
                    <a:effectLst/>
                    <a:latin typeface="+mn-lt"/>
                    <a:ea typeface="Times New Roman" panose="02020603050405020304" pitchFamily="18" charset="0"/>
                    <a:cs typeface="Times New Roman" panose="02020603050405020304" pitchFamily="18" charset="0"/>
                  </a:rPr>
                  <a:t>(1)</a:t>
                </a:r>
                <a:endParaRPr lang="es-ES" dirty="0">
                  <a:solidFill>
                    <a:srgbClr val="02A5A5"/>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mn-lt"/>
                    <a:ea typeface="Calibri" panose="020F0502020204030204" pitchFamily="34" charset="0"/>
                    <a:cs typeface="Times New Roman" panose="02020603050405020304" pitchFamily="18" charset="0"/>
                  </a:rPr>
                  <a:t>Donde </a:t>
                </a: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s-ES" dirty="0">
                    <a:effectLst/>
                    <a:latin typeface="+mn-lt"/>
                    <a:ea typeface="Times New Roman" panose="02020603050405020304" pitchFamily="18" charset="0"/>
                    <a:cs typeface="Times New Roman" panose="02020603050405020304" pitchFamily="18" charset="0"/>
                  </a:rPr>
                  <a:t> y </a:t>
                </a:r>
                <a14:m>
                  <m:oMath xmlns:m="http://schemas.openxmlformats.org/officeDocument/2006/math">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𝑡</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𝑖</m:t>
                        </m:r>
                      </m:sup>
                    </m:sSubSup>
                  </m:oMath>
                </a14:m>
                <a:r>
                  <a:rPr lang="es-ES" dirty="0">
                    <a:effectLst/>
                    <a:latin typeface="+mn-lt"/>
                    <a:ea typeface="Times New Roman" panose="02020603050405020304" pitchFamily="18" charset="0"/>
                    <a:cs typeface="Times New Roman" panose="02020603050405020304" pitchFamily="18" charset="0"/>
                  </a:rPr>
                  <a:t> son procesos estacionarios auto regresivos de orden </a:t>
                </a:r>
                <a14:m>
                  <m:oMath xmlns:m="http://schemas.openxmlformats.org/officeDocument/2006/math">
                    <m:sSup>
                      <m:sSupPr>
                        <m:ctrlPr>
                          <a:rPr lang="es-E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𝑃</m:t>
                        </m:r>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𝑓</m:t>
                        </m:r>
                      </m:sup>
                    </m:sSup>
                  </m:oMath>
                </a14:m>
                <a:r>
                  <a:rPr lang="es-ES" dirty="0">
                    <a:effectLst/>
                    <a:latin typeface="+mn-lt"/>
                    <a:ea typeface="Times New Roman" panose="02020603050405020304" pitchFamily="18" charset="0"/>
                    <a:cs typeface="Times New Roman" panose="02020603050405020304" pitchFamily="18" charset="0"/>
                  </a:rPr>
                  <a:t> y </a:t>
                </a:r>
                <a14:m>
                  <m:oMath xmlns:m="http://schemas.openxmlformats.org/officeDocument/2006/math">
                    <m:sSup>
                      <m:sSupPr>
                        <m:ctrlPr>
                          <a:rPr lang="es-E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𝑃</m:t>
                        </m:r>
                      </m:e>
                      <m:sup>
                        <m:r>
                          <a:rPr lang="es-ES" i="1">
                            <a:effectLst/>
                            <a:latin typeface="Cambria Math" panose="02040503050406030204" pitchFamily="18" charset="0"/>
                            <a:ea typeface="Times New Roman" panose="02020603050405020304" pitchFamily="18" charset="0"/>
                            <a:cs typeface="Times New Roman" panose="02020603050405020304" pitchFamily="18" charset="0"/>
                          </a:rPr>
                          <m:t>𝑖</m:t>
                        </m:r>
                      </m:sup>
                    </m:sSup>
                  </m:oMath>
                </a14:m>
                <a:r>
                  <a:rPr lang="es-ES" dirty="0">
                    <a:effectLst/>
                    <a:latin typeface="+mn-lt"/>
                    <a:ea typeface="Times New Roman" panose="02020603050405020304" pitchFamily="18" charset="0"/>
                    <a:cs typeface="Times New Roman" panose="02020603050405020304" pitchFamily="18" charset="0"/>
                  </a:rPr>
                  <a:t>, respectivamente</a:t>
                </a:r>
                <a:endParaRPr lang="es-ES" dirty="0">
                  <a:effectLst/>
                  <a:latin typeface="+mn-lt"/>
                  <a:ea typeface="Calibri" panose="020F0502020204030204" pitchFamily="34" charset="0"/>
                  <a:cs typeface="Times New Roman" panose="02020603050405020304" pitchFamily="18" charset="0"/>
                </a:endParaRPr>
              </a:p>
              <a:p>
                <a:pPr marL="450850" algn="ctr">
                  <a:lnSpc>
                    <a:spcPct val="107000"/>
                  </a:lnSpc>
                  <a:spcAft>
                    <a:spcPts val="800"/>
                  </a:spcAft>
                  <a:tabLst>
                    <a:tab pos="3854450" algn="r"/>
                  </a:tabLst>
                </a:pPr>
                <a14:m>
                  <m:oMath xmlns:m="http://schemas.openxmlformats.org/officeDocument/2006/math">
                    <m:sSub>
                      <m:sSub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Pr>
                      <m:e>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i="1">
                                <a:effectLst/>
                                <a:latin typeface="Cambria Math" panose="02040503050406030204" pitchFamily="18" charset="0"/>
                                <a:ea typeface="Times New Roman" panose="02020603050405020304" pitchFamily="18" charset="0"/>
                                <a:cs typeface="Arial" panose="020B0604020202020204" pitchFamily="34" charset="0"/>
                              </a:rPr>
                              <m:t>𝜙</m:t>
                            </m:r>
                          </m:e>
                          <m:sup>
                            <m:r>
                              <a:rPr lang="es-ES" i="1">
                                <a:effectLst/>
                                <a:latin typeface="Cambria Math" panose="02040503050406030204" pitchFamily="18" charset="0"/>
                                <a:ea typeface="Times New Roman" panose="02020603050405020304" pitchFamily="18" charset="0"/>
                                <a:cs typeface="Arial" panose="020B0604020202020204" pitchFamily="34" charset="0"/>
                              </a:rPr>
                              <m:t>𝑓</m:t>
                            </m:r>
                          </m:sup>
                        </m:sSup>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i="1">
                                    <a:effectLst/>
                                    <a:latin typeface="Cambria Math" panose="02040503050406030204" pitchFamily="18" charset="0"/>
                                    <a:ea typeface="Times New Roman" panose="02020603050405020304" pitchFamily="18" charset="0"/>
                                    <a:cs typeface="Arial" panose="020B0604020202020204" pitchFamily="34" charset="0"/>
                                  </a:rPr>
                                  <m:t>𝐿</m:t>
                                </m:r>
                              </m:e>
                              <m:sup>
                                <m:r>
                                  <a:rPr lang="es-ES" i="1">
                                    <a:effectLst/>
                                    <a:latin typeface="Cambria Math" panose="02040503050406030204" pitchFamily="18" charset="0"/>
                                    <a:ea typeface="Times New Roman" panose="02020603050405020304" pitchFamily="18" charset="0"/>
                                    <a:cs typeface="Arial" panose="020B0604020202020204" pitchFamily="34" charset="0"/>
                                  </a:rPr>
                                  <m:t>𝑓</m:t>
                                </m:r>
                              </m:sup>
                            </m:sSup>
                          </m:e>
                        </m:d>
                        <m:r>
                          <a:rPr lang="es-ES" i="1">
                            <a:effectLst/>
                            <a:latin typeface="Cambria Math" panose="02040503050406030204" pitchFamily="18" charset="0"/>
                            <a:ea typeface="Times New Roman" panose="02020603050405020304" pitchFamily="18" charset="0"/>
                            <a:cs typeface="Arial" panose="020B0604020202020204" pitchFamily="34" charset="0"/>
                          </a:rPr>
                          <m:t>𝑓</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Sub>
                    <m:r>
                      <a:rPr lang="es-ES"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up>
                        <m:r>
                          <a:rPr lang="es-ES" i="1">
                            <a:effectLst/>
                            <a:latin typeface="Cambria Math" panose="02040503050406030204" pitchFamily="18" charset="0"/>
                            <a:ea typeface="Times New Roman" panose="02020603050405020304" pitchFamily="18" charset="0"/>
                            <a:cs typeface="Arial" panose="020B0604020202020204" pitchFamily="34" charset="0"/>
                          </a:rPr>
                          <m:t>𝑓</m:t>
                        </m:r>
                      </m:sup>
                    </m:sSubSup>
                  </m:oMath>
                </a14:m>
                <a:r>
                  <a:rPr lang="es-ES" dirty="0">
                    <a:effectLst/>
                    <a:latin typeface="+mn-lt"/>
                    <a:ea typeface="Times New Roman" panose="02020603050405020304" pitchFamily="18" charset="0"/>
                    <a:cs typeface="Times New Roman" panose="02020603050405020304" pitchFamily="18" charset="0"/>
                  </a:rPr>
                  <a:t>	</a:t>
                </a:r>
                <a:r>
                  <a:rPr lang="es-ES" dirty="0">
                    <a:solidFill>
                      <a:srgbClr val="02A5A5"/>
                    </a:solidFill>
                    <a:effectLst/>
                    <a:latin typeface="+mn-lt"/>
                    <a:ea typeface="Times New Roman" panose="02020603050405020304" pitchFamily="18" charset="0"/>
                    <a:cs typeface="Times New Roman" panose="02020603050405020304" pitchFamily="18" charset="0"/>
                  </a:rPr>
                  <a:t>                       (2)</a:t>
                </a:r>
              </a:p>
              <a:p>
                <a:pPr marL="450850" algn="ctr">
                  <a:lnSpc>
                    <a:spcPct val="107000"/>
                  </a:lnSpc>
                  <a:spcAft>
                    <a:spcPts val="800"/>
                  </a:spcAft>
                  <a:tabLst>
                    <a:tab pos="3854450" algn="r"/>
                  </a:tabLst>
                </a:pPr>
                <a14:m>
                  <m:oMath xmlns:m="http://schemas.openxmlformats.org/officeDocument/2006/math">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i="1">
                                <a:effectLst/>
                                <a:latin typeface="Cambria Math" panose="02040503050406030204" pitchFamily="18" charset="0"/>
                                <a:ea typeface="Times New Roman" panose="02020603050405020304" pitchFamily="18" charset="0"/>
                                <a:cs typeface="Arial" panose="020B0604020202020204" pitchFamily="34" charset="0"/>
                              </a:rPr>
                              <m:t>𝜙</m:t>
                            </m:r>
                          </m:e>
                          <m:sup>
                            <m:r>
                              <a:rPr lang="es-ES" i="1">
                                <a:effectLst/>
                                <a:latin typeface="Cambria Math" panose="02040503050406030204" pitchFamily="18" charset="0"/>
                                <a:ea typeface="Times New Roman" panose="02020603050405020304" pitchFamily="18" charset="0"/>
                                <a:cs typeface="Arial" panose="020B0604020202020204" pitchFamily="34" charset="0"/>
                              </a:rPr>
                              <m:t>𝑖</m:t>
                            </m:r>
                          </m:sup>
                        </m:sSup>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ES" i="1">
                                    <a:effectLst/>
                                    <a:latin typeface="Cambria Math" panose="02040503050406030204" pitchFamily="18" charset="0"/>
                                    <a:ea typeface="Times New Roman" panose="02020603050405020304" pitchFamily="18" charset="0"/>
                                    <a:cs typeface="Arial" panose="020B0604020202020204" pitchFamily="34" charset="0"/>
                                  </a:rPr>
                                  <m:t>𝐿</m:t>
                                </m:r>
                              </m:e>
                              <m:sup>
                                <m:r>
                                  <a:rPr lang="es-ES" i="1">
                                    <a:effectLst/>
                                    <a:latin typeface="Cambria Math" panose="02040503050406030204" pitchFamily="18" charset="0"/>
                                    <a:ea typeface="Times New Roman" panose="02020603050405020304" pitchFamily="18" charset="0"/>
                                    <a:cs typeface="Arial" panose="020B0604020202020204" pitchFamily="34" charset="0"/>
                                  </a:rPr>
                                  <m:t>𝑖</m:t>
                                </m:r>
                              </m:sup>
                            </m:sSup>
                          </m:e>
                        </m:d>
                        <m:r>
                          <a:rPr lang="es-ES" i="1">
                            <a:effectLst/>
                            <a:latin typeface="Cambria Math" panose="02040503050406030204" pitchFamily="18" charset="0"/>
                            <a:ea typeface="Times New Roman" panose="02020603050405020304" pitchFamily="18" charset="0"/>
                            <a:cs typeface="Arial" panose="020B0604020202020204" pitchFamily="34" charset="0"/>
                          </a:rPr>
                          <m:t>𝑣</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up>
                        <m:r>
                          <a:rPr lang="es-ES" i="1">
                            <a:effectLst/>
                            <a:latin typeface="Cambria Math" panose="02040503050406030204" pitchFamily="18" charset="0"/>
                            <a:ea typeface="Times New Roman" panose="02020603050405020304" pitchFamily="18" charset="0"/>
                            <a:cs typeface="Arial" panose="020B0604020202020204" pitchFamily="34" charset="0"/>
                          </a:rPr>
                          <m:t>𝑖</m:t>
                        </m:r>
                      </m:sup>
                    </m:sSubSup>
                    <m:r>
                      <a:rPr lang="es-ES"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up>
                        <m:r>
                          <a:rPr lang="es-ES" i="1">
                            <a:effectLst/>
                            <a:latin typeface="Cambria Math" panose="02040503050406030204" pitchFamily="18" charset="0"/>
                            <a:ea typeface="Times New Roman" panose="02020603050405020304" pitchFamily="18" charset="0"/>
                            <a:cs typeface="Arial" panose="020B0604020202020204" pitchFamily="34" charset="0"/>
                          </a:rPr>
                          <m:t>𝑖</m:t>
                        </m:r>
                      </m:sup>
                    </m:sSubSup>
                  </m:oMath>
                </a14:m>
                <a:r>
                  <a:rPr lang="es-ES" dirty="0">
                    <a:effectLst/>
                    <a:latin typeface="+mn-lt"/>
                    <a:ea typeface="Times New Roman" panose="02020603050405020304" pitchFamily="18" charset="0"/>
                    <a:cs typeface="Times New Roman" panose="02020603050405020304" pitchFamily="18" charset="0"/>
                  </a:rPr>
                  <a:t>	</a:t>
                </a:r>
                <a:r>
                  <a:rPr lang="es-ES" dirty="0">
                    <a:solidFill>
                      <a:srgbClr val="02A5A5"/>
                    </a:solidFill>
                    <a:effectLst/>
                    <a:latin typeface="+mn-lt"/>
                    <a:ea typeface="Times New Roman" panose="02020603050405020304" pitchFamily="18" charset="0"/>
                    <a:cs typeface="Times New Roman" panose="02020603050405020304" pitchFamily="18" charset="0"/>
                  </a:rPr>
                  <a:t>(3)</a:t>
                </a:r>
                <a:endParaRPr lang="es-ES" dirty="0">
                  <a:solidFill>
                    <a:srgbClr val="02A5A5"/>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s-ES" dirty="0">
                    <a:effectLst/>
                    <a:latin typeface="+mn-lt"/>
                    <a:ea typeface="Calibri" panose="020F0502020204030204" pitchFamily="34" charset="0"/>
                    <a:cs typeface="Times New Roman" panose="02020603050405020304" pitchFamily="18" charset="0"/>
                  </a:rPr>
                  <a:t>Y </a:t>
                </a:r>
                <a:r>
                  <a:rPr lang="es-ES" dirty="0">
                    <a:effectLst/>
                    <a:latin typeface="+mn-lt"/>
                    <a:ea typeface="Times New Roman" panose="02020603050405020304" pitchFamily="18" charset="0"/>
                    <a:cs typeface="Times New Roman" panose="02020603050405020304" pitchFamily="18" charset="0"/>
                  </a:rPr>
                  <a:t>donde </a:t>
                </a:r>
                <a14:m>
                  <m:oMath xmlns:m="http://schemas.openxmlformats.org/officeDocument/2006/math">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up>
                        <m:r>
                          <a:rPr lang="es-ES" i="1">
                            <a:effectLst/>
                            <a:latin typeface="Cambria Math" panose="02040503050406030204" pitchFamily="18" charset="0"/>
                            <a:ea typeface="Times New Roman" panose="02020603050405020304" pitchFamily="18" charset="0"/>
                            <a:cs typeface="Arial" panose="020B0604020202020204" pitchFamily="34" charset="0"/>
                          </a:rPr>
                          <m:t>𝑓</m:t>
                        </m:r>
                      </m:sup>
                    </m:sSubSup>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𝑖𝑖𝑑</m:t>
                    </m:r>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0,</m:t>
                        </m:r>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𝜎</m:t>
                            </m:r>
                          </m:e>
                          <m:sub>
                            <m:r>
                              <a:rPr lang="es-ES" i="1">
                                <a:effectLst/>
                                <a:latin typeface="Cambria Math" panose="02040503050406030204" pitchFamily="18" charset="0"/>
                                <a:ea typeface="Times New Roman" panose="02020603050405020304" pitchFamily="18" charset="0"/>
                                <a:cs typeface="Arial" panose="020B0604020202020204" pitchFamily="34" charset="0"/>
                              </a:rPr>
                              <m:t>𝑓</m:t>
                            </m:r>
                          </m:sub>
                          <m:sup>
                            <m:r>
                              <a:rPr lang="es-ES" i="1">
                                <a:effectLst/>
                                <a:latin typeface="Cambria Math" panose="02040503050406030204" pitchFamily="18" charset="0"/>
                                <a:ea typeface="Times New Roman" panose="02020603050405020304" pitchFamily="18" charset="0"/>
                                <a:cs typeface="Arial" panose="020B0604020202020204" pitchFamily="34" charset="0"/>
                              </a:rPr>
                              <m:t>2</m:t>
                            </m:r>
                          </m:sup>
                        </m:sSubSup>
                      </m:e>
                    </m:d>
                  </m:oMath>
                </a14:m>
                <a:r>
                  <a:rPr lang="es-ES" dirty="0">
                    <a:effectLst/>
                    <a:latin typeface="+mn-lt"/>
                    <a:ea typeface="Times New Roman" panose="02020603050405020304" pitchFamily="18" charset="0"/>
                    <a:cs typeface="Times New Roman" panose="02020603050405020304" pitchFamily="18" charset="0"/>
                  </a:rPr>
                  <a:t> y </a:t>
                </a:r>
                <a14:m>
                  <m:oMath xmlns:m="http://schemas.openxmlformats.org/officeDocument/2006/math">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𝜀</m:t>
                        </m:r>
                      </m:e>
                      <m:sub>
                        <m:r>
                          <a:rPr lang="es-ES" i="1">
                            <a:effectLst/>
                            <a:latin typeface="Cambria Math" panose="02040503050406030204" pitchFamily="18" charset="0"/>
                            <a:ea typeface="Times New Roman" panose="02020603050405020304" pitchFamily="18" charset="0"/>
                            <a:cs typeface="Arial" panose="020B0604020202020204" pitchFamily="34" charset="0"/>
                          </a:rPr>
                          <m:t>𝑡</m:t>
                        </m:r>
                      </m:sub>
                      <m:sup>
                        <m:r>
                          <a:rPr lang="es-ES" i="1">
                            <a:effectLst/>
                            <a:latin typeface="Cambria Math" panose="02040503050406030204" pitchFamily="18" charset="0"/>
                            <a:ea typeface="Times New Roman" panose="02020603050405020304" pitchFamily="18" charset="0"/>
                            <a:cs typeface="Arial" panose="020B0604020202020204" pitchFamily="34" charset="0"/>
                          </a:rPr>
                          <m:t>𝑖</m:t>
                        </m:r>
                      </m:sup>
                    </m:sSubSup>
                    <m:r>
                      <a:rPr lang="es-ES" i="1">
                        <a:effectLst/>
                        <a:latin typeface="Cambria Math" panose="02040503050406030204" pitchFamily="18" charset="0"/>
                        <a:ea typeface="Times New Roman" panose="02020603050405020304" pitchFamily="18" charset="0"/>
                        <a:cs typeface="Arial" panose="020B0604020202020204" pitchFamily="34" charset="0"/>
                      </a:rPr>
                      <m:t>~</m:t>
                    </m:r>
                    <m:r>
                      <a:rPr lang="es-ES" i="1">
                        <a:effectLst/>
                        <a:latin typeface="Cambria Math" panose="02040503050406030204" pitchFamily="18" charset="0"/>
                        <a:ea typeface="Times New Roman" panose="02020603050405020304" pitchFamily="18" charset="0"/>
                        <a:cs typeface="Arial" panose="020B0604020202020204" pitchFamily="34" charset="0"/>
                      </a:rPr>
                      <m:t>𝑖𝑖𝑑</m:t>
                    </m:r>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r>
                          <a:rPr lang="es-ES" i="1">
                            <a:effectLst/>
                            <a:latin typeface="Cambria Math" panose="02040503050406030204" pitchFamily="18" charset="0"/>
                            <a:ea typeface="Times New Roman" panose="02020603050405020304" pitchFamily="18" charset="0"/>
                            <a:cs typeface="Arial" panose="020B0604020202020204" pitchFamily="34" charset="0"/>
                          </a:rPr>
                          <m:t>0,</m:t>
                        </m:r>
                        <m:sSubSup>
                          <m:sSub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i="1">
                                <a:effectLst/>
                                <a:latin typeface="Cambria Math" panose="02040503050406030204" pitchFamily="18" charset="0"/>
                                <a:ea typeface="Times New Roman" panose="02020603050405020304" pitchFamily="18" charset="0"/>
                                <a:cs typeface="Arial" panose="020B0604020202020204" pitchFamily="34" charset="0"/>
                              </a:rPr>
                              <m:t>𝜎</m:t>
                            </m:r>
                          </m:e>
                          <m:sub>
                            <m:r>
                              <a:rPr lang="es-ES" i="1">
                                <a:effectLst/>
                                <a:latin typeface="Cambria Math" panose="02040503050406030204" pitchFamily="18" charset="0"/>
                                <a:ea typeface="Times New Roman" panose="02020603050405020304" pitchFamily="18" charset="0"/>
                                <a:cs typeface="Arial" panose="020B0604020202020204" pitchFamily="34" charset="0"/>
                              </a:rPr>
                              <m:t>𝑖</m:t>
                            </m:r>
                          </m:sub>
                          <m:sup>
                            <m:r>
                              <a:rPr lang="es-ES" i="1">
                                <a:effectLst/>
                                <a:latin typeface="Cambria Math" panose="02040503050406030204" pitchFamily="18" charset="0"/>
                                <a:ea typeface="Times New Roman" panose="02020603050405020304" pitchFamily="18" charset="0"/>
                                <a:cs typeface="Arial" panose="020B0604020202020204" pitchFamily="34" charset="0"/>
                              </a:rPr>
                              <m:t>2</m:t>
                            </m:r>
                          </m:sup>
                        </m:sSubSup>
                      </m:e>
                    </m:d>
                  </m:oMath>
                </a14:m>
                <a:r>
                  <a:rPr lang="es-ES" dirty="0">
                    <a:effectLst/>
                    <a:latin typeface="+mn-lt"/>
                    <a:ea typeface="Times New Roman" panose="02020603050405020304" pitchFamily="18" charset="0"/>
                    <a:cs typeface="Times New Roman" panose="02020603050405020304" pitchFamily="18" charset="0"/>
                  </a:rPr>
                  <a:t> </a:t>
                </a:r>
                <a:endParaRPr lang="es-ES" dirty="0">
                  <a:effectLst/>
                  <a:latin typeface="+mn-lt"/>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92125" y="1210665"/>
                <a:ext cx="3971926" cy="3481466"/>
              </a:xfrm>
              <a:prstGeom prst="rect">
                <a:avLst/>
              </a:prstGeom>
              <a:blipFill>
                <a:blip r:embed="rId3"/>
                <a:stretch>
                  <a:fillRect l="-2765" t="-1751" r="-3379" b="-1401"/>
                </a:stretch>
              </a:blipFill>
            </p:spPr>
            <p:txBody>
              <a:bodyPr/>
              <a:lstStyle/>
              <a:p>
                <a:r>
                  <a:rPr lang="es-ES">
                    <a:noFill/>
                  </a:rPr>
                  <a:t> </a:t>
                </a:r>
              </a:p>
            </p:txBody>
          </p:sp>
        </mc:Fallback>
      </mc:AlternateContent>
      <p:sp>
        <p:nvSpPr>
          <p:cNvPr id="14" name="Google Shape;71;p12"/>
          <p:cNvSpPr txBox="1"/>
          <p:nvPr/>
        </p:nvSpPr>
        <p:spPr>
          <a:xfrm>
            <a:off x="5003800" y="1203326"/>
            <a:ext cx="3970298" cy="630238"/>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ESPAÑA: PRECIO DE LA VIVIENDA </a:t>
            </a:r>
            <a:br>
              <a:rPr lang="es-ES" sz="1200" b="1" dirty="0">
                <a:solidFill>
                  <a:srgbClr val="02A5A5"/>
                </a:solidFill>
              </a:rPr>
            </a:br>
            <a:r>
              <a:rPr lang="es-ES" sz="1000" dirty="0">
                <a:solidFill>
                  <a:srgbClr val="02A5A5"/>
                </a:solidFill>
              </a:rPr>
              <a:t>(FACTOR COMÚN EN EL MICPV) </a:t>
            </a:r>
            <a:br>
              <a:rPr lang="es-ES" sz="1000" dirty="0">
                <a:solidFill>
                  <a:srgbClr val="02A5A5"/>
                </a:solidFill>
              </a:rPr>
            </a:br>
            <a:r>
              <a:rPr lang="es-ES" sz="1000" dirty="0">
                <a:solidFill>
                  <a:srgbClr val="02A5A5"/>
                </a:solidFill>
              </a:rPr>
              <a:t>(RELACIÓN CONTEMPORÁNEA CON TODAS LAS VARIABLES)</a:t>
            </a:r>
          </a:p>
        </p:txBody>
      </p:sp>
      <p:sp>
        <p:nvSpPr>
          <p:cNvPr id="6" name="Google Shape;70;p12">
            <a:extLst>
              <a:ext uri="{FF2B5EF4-FFF2-40B4-BE49-F238E27FC236}">
                <a16:creationId xmlns:a16="http://schemas.microsoft.com/office/drawing/2014/main" id="{582B53FE-C8C5-4530-8D97-755056A72150}"/>
              </a:ext>
            </a:extLst>
          </p:cNvPr>
          <p:cNvSpPr txBox="1"/>
          <p:nvPr/>
        </p:nvSpPr>
        <p:spPr>
          <a:xfrm>
            <a:off x="5003800" y="4849103"/>
            <a:ext cx="3970298" cy="126121"/>
          </a:xfrm>
          <a:prstGeom prst="rect">
            <a:avLst/>
          </a:prstGeom>
          <a:noFill/>
          <a:ln>
            <a:noFill/>
          </a:ln>
        </p:spPr>
        <p:txBody>
          <a:bodyPr spcFirstLastPara="1" wrap="square" lIns="0" tIns="0" rIns="0" bIns="0" anchor="b" anchorCtr="0">
            <a:noAutofit/>
          </a:bodyPr>
          <a:lstStyle/>
          <a:p>
            <a:pPr lvl="0"/>
            <a:r>
              <a:rPr lang="es-ES" sz="700" dirty="0">
                <a:solidFill>
                  <a:schemeClr val="tx2">
                    <a:lumMod val="50000"/>
                    <a:lumOff val="50000"/>
                  </a:schemeClr>
                </a:solidFill>
              </a:rPr>
              <a:t>Fuente: BBVA </a:t>
            </a:r>
            <a:r>
              <a:rPr lang="es-ES" sz="700" dirty="0" err="1">
                <a:solidFill>
                  <a:schemeClr val="tx2">
                    <a:lumMod val="50000"/>
                    <a:lumOff val="50000"/>
                  </a:schemeClr>
                </a:solidFill>
              </a:rPr>
              <a:t>Research</a:t>
            </a:r>
            <a:r>
              <a:rPr lang="es-ES" sz="700" dirty="0">
                <a:solidFill>
                  <a:schemeClr val="tx2">
                    <a:lumMod val="50000"/>
                    <a:lumOff val="50000"/>
                  </a:schemeClr>
                </a:solidFill>
              </a:rPr>
              <a:t>.</a:t>
            </a:r>
          </a:p>
        </p:txBody>
      </p:sp>
      <p:pic>
        <p:nvPicPr>
          <p:cNvPr id="2" name="Imagen 1">
            <a:extLst>
              <a:ext uri="{FF2B5EF4-FFF2-40B4-BE49-F238E27FC236}">
                <a16:creationId xmlns:a16="http://schemas.microsoft.com/office/drawing/2014/main" id="{B8E772FA-1335-4EA1-82BE-B99A14DD4DEB}"/>
              </a:ext>
            </a:extLst>
          </p:cNvPr>
          <p:cNvPicPr>
            <a:picLocks noChangeAspect="1"/>
          </p:cNvPicPr>
          <p:nvPr/>
        </p:nvPicPr>
        <p:blipFill>
          <a:blip r:embed="rId4"/>
          <a:stretch>
            <a:fillRect/>
          </a:stretch>
        </p:blipFill>
        <p:spPr>
          <a:xfrm>
            <a:off x="4958188" y="1708460"/>
            <a:ext cx="3926164" cy="3023878"/>
          </a:xfrm>
          <a:prstGeom prst="rect">
            <a:avLst/>
          </a:prstGeom>
        </p:spPr>
      </p:pic>
      <p:sp>
        <p:nvSpPr>
          <p:cNvPr id="5" name="Título 4">
            <a:extLst>
              <a:ext uri="{FF2B5EF4-FFF2-40B4-BE49-F238E27FC236}">
                <a16:creationId xmlns:a16="http://schemas.microsoft.com/office/drawing/2014/main" id="{EC418F5B-3341-4E42-8FAD-1086D57D9B3B}"/>
              </a:ext>
            </a:extLst>
          </p:cNvPr>
          <p:cNvSpPr>
            <a:spLocks noGrp="1"/>
          </p:cNvSpPr>
          <p:nvPr>
            <p:ph type="title"/>
          </p:nvPr>
        </p:nvSpPr>
        <p:spPr/>
        <p:txBody>
          <a:bodyPr/>
          <a:lstStyle/>
          <a:p>
            <a:r>
              <a:rPr lang="es-ES" dirty="0"/>
              <a:t>Modelos Dinámicos Factoriales Lineales (MDFL)</a:t>
            </a:r>
          </a:p>
        </p:txBody>
      </p:sp>
    </p:spTree>
    <p:extLst>
      <p:ext uri="{BB962C8B-B14F-4D97-AF65-F5344CB8AC3E}">
        <p14:creationId xmlns:p14="http://schemas.microsoft.com/office/powerpoint/2010/main" val="428181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Subtítulo 1">
            <a:extLst>
              <a:ext uri="{FF2B5EF4-FFF2-40B4-BE49-F238E27FC236}">
                <a16:creationId xmlns:a16="http://schemas.microsoft.com/office/drawing/2014/main" id="{202ABE46-7852-4445-83FD-78523DF250A4}"/>
              </a:ext>
            </a:extLst>
          </p:cNvPr>
          <p:cNvSpPr>
            <a:spLocks noGrp="1"/>
          </p:cNvSpPr>
          <p:nvPr>
            <p:ph type="subTitle" idx="2"/>
          </p:nvPr>
        </p:nvSpPr>
        <p:spPr>
          <a:xfrm>
            <a:off x="500600" y="4609684"/>
            <a:ext cx="8473500" cy="369332"/>
          </a:xfrm>
        </p:spPr>
        <p:txBody>
          <a:bodyPr/>
          <a:lstStyle/>
          <a:p>
            <a:r>
              <a:rPr lang="es-ES" dirty="0"/>
              <a:t>Las estimaciones de la muestra completa sugieren que las variables seleccionadas son altamente significativas, incluso la del indicador de alta frecuencia de BBVA.</a:t>
            </a:r>
          </a:p>
        </p:txBody>
      </p:sp>
      <p:graphicFrame>
        <p:nvGraphicFramePr>
          <p:cNvPr id="268" name="Google Shape;268;p27"/>
          <p:cNvGraphicFramePr/>
          <p:nvPr>
            <p:extLst>
              <p:ext uri="{D42A27DB-BD31-4B8C-83A1-F6EECF244321}">
                <p14:modId xmlns:p14="http://schemas.microsoft.com/office/powerpoint/2010/main" val="3592396882"/>
              </p:ext>
            </p:extLst>
          </p:nvPr>
        </p:nvGraphicFramePr>
        <p:xfrm>
          <a:off x="493712" y="1708151"/>
          <a:ext cx="8480428" cy="2452369"/>
        </p:xfrm>
        <a:graphic>
          <a:graphicData uri="http://schemas.openxmlformats.org/drawingml/2006/table">
            <a:tbl>
              <a:tblPr>
                <a:noFill/>
              </a:tblPr>
              <a:tblGrid>
                <a:gridCol w="310885">
                  <a:extLst>
                    <a:ext uri="{9D8B030D-6E8A-4147-A177-3AD203B41FA5}">
                      <a16:colId xmlns:a16="http://schemas.microsoft.com/office/drawing/2014/main" val="20000"/>
                    </a:ext>
                  </a:extLst>
                </a:gridCol>
                <a:gridCol w="2334843">
                  <a:extLst>
                    <a:ext uri="{9D8B030D-6E8A-4147-A177-3AD203B41FA5}">
                      <a16:colId xmlns:a16="http://schemas.microsoft.com/office/drawing/2014/main" val="20001"/>
                    </a:ext>
                  </a:extLst>
                </a:gridCol>
                <a:gridCol w="1166940">
                  <a:extLst>
                    <a:ext uri="{9D8B030D-6E8A-4147-A177-3AD203B41FA5}">
                      <a16:colId xmlns:a16="http://schemas.microsoft.com/office/drawing/2014/main" val="20002"/>
                    </a:ext>
                  </a:extLst>
                </a:gridCol>
                <a:gridCol w="1166940">
                  <a:extLst>
                    <a:ext uri="{9D8B030D-6E8A-4147-A177-3AD203B41FA5}">
                      <a16:colId xmlns:a16="http://schemas.microsoft.com/office/drawing/2014/main" val="20003"/>
                    </a:ext>
                  </a:extLst>
                </a:gridCol>
                <a:gridCol w="1166940">
                  <a:extLst>
                    <a:ext uri="{9D8B030D-6E8A-4147-A177-3AD203B41FA5}">
                      <a16:colId xmlns:a16="http://schemas.microsoft.com/office/drawing/2014/main" val="20004"/>
                    </a:ext>
                  </a:extLst>
                </a:gridCol>
                <a:gridCol w="1166940">
                  <a:extLst>
                    <a:ext uri="{9D8B030D-6E8A-4147-A177-3AD203B41FA5}">
                      <a16:colId xmlns:a16="http://schemas.microsoft.com/office/drawing/2014/main" val="20005"/>
                    </a:ext>
                  </a:extLst>
                </a:gridCol>
                <a:gridCol w="1166940">
                  <a:extLst>
                    <a:ext uri="{9D8B030D-6E8A-4147-A177-3AD203B41FA5}">
                      <a16:colId xmlns:a16="http://schemas.microsoft.com/office/drawing/2014/main" val="20006"/>
                    </a:ext>
                  </a:extLst>
                </a:gridCol>
              </a:tblGrid>
              <a:tr h="533894">
                <a:tc>
                  <a:txBody>
                    <a:bodyPr/>
                    <a:lstStyle/>
                    <a:p>
                      <a:pPr marL="0" marR="0" lvl="0" indent="0" algn="l" rtl="0">
                        <a:lnSpc>
                          <a:spcPct val="100000"/>
                        </a:lnSpc>
                        <a:spcBef>
                          <a:spcPts val="0"/>
                        </a:spcBef>
                        <a:spcAft>
                          <a:spcPts val="0"/>
                        </a:spcAft>
                        <a:buClr>
                          <a:srgbClr val="004481"/>
                        </a:buClr>
                        <a:buSzPts val="1800"/>
                        <a:buFont typeface="Arial"/>
                        <a:buNone/>
                      </a:pPr>
                      <a:r>
                        <a:rPr lang="en-US" sz="1400" b="1" i="0" u="none" strike="noStrike" cap="none" dirty="0">
                          <a:solidFill>
                            <a:srgbClr val="004481"/>
                          </a:solidFill>
                        </a:rPr>
                        <a:t> </a:t>
                      </a:r>
                      <a:endParaRPr sz="1400" b="1"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l" rtl="0">
                        <a:lnSpc>
                          <a:spcPct val="100000"/>
                        </a:lnSpc>
                        <a:spcBef>
                          <a:spcPts val="0"/>
                        </a:spcBef>
                        <a:spcAft>
                          <a:spcPts val="0"/>
                        </a:spcAft>
                        <a:buClr>
                          <a:srgbClr val="FFFFFF"/>
                        </a:buClr>
                        <a:buSzPts val="1000"/>
                        <a:buFont typeface="Arial"/>
                        <a:buNone/>
                      </a:pPr>
                      <a:r>
                        <a:rPr lang="es-ES" sz="1400" b="1" dirty="0">
                          <a:solidFill>
                            <a:srgbClr val="FFFFFF"/>
                          </a:solidFill>
                        </a:rPr>
                        <a:t>Factores</a:t>
                      </a:r>
                      <a:r>
                        <a:rPr lang="es-ES" sz="1400" b="1" baseline="0" dirty="0">
                          <a:solidFill>
                            <a:srgbClr val="FFFFFF"/>
                          </a:solidFill>
                        </a:rPr>
                        <a:t> de carga </a:t>
                      </a:r>
                      <a:br>
                        <a:rPr lang="es-ES" sz="1400" b="1" baseline="0" dirty="0">
                          <a:solidFill>
                            <a:srgbClr val="FFFFFF"/>
                          </a:solidFill>
                        </a:rPr>
                      </a:br>
                      <a:r>
                        <a:rPr lang="en-US" sz="1400" dirty="0">
                          <a:solidFill>
                            <a:srgbClr val="FFFFFF"/>
                          </a:solidFill>
                        </a:rPr>
                        <a:t>(error </a:t>
                      </a:r>
                      <a:r>
                        <a:rPr lang="en-US" sz="1400" dirty="0" err="1">
                          <a:solidFill>
                            <a:srgbClr val="FFFFFF"/>
                          </a:solidFill>
                        </a:rPr>
                        <a:t>estándar</a:t>
                      </a:r>
                      <a:r>
                        <a:rPr lang="en-US" sz="1400" dirty="0">
                          <a:solidFill>
                            <a:srgbClr val="FFFFFF"/>
                          </a:solidFill>
                        </a:rPr>
                        <a:t>)</a:t>
                      </a:r>
                      <a:endParaRPr sz="1400" i="0" u="none" strike="noStrike" cap="none" dirty="0">
                        <a:solidFill>
                          <a:srgbClr val="FFFFFF"/>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MITMA </a:t>
                      </a:r>
                      <a:endParaRPr sz="14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REG</a:t>
                      </a:r>
                      <a:endParaRPr sz="14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a:solidFill>
                            <a:srgbClr val="FFFFFF"/>
                          </a:solidFill>
                        </a:rPr>
                        <a:t>FOT</a:t>
                      </a:r>
                      <a:endParaRPr sz="14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a:solidFill>
                            <a:srgbClr val="FFFFFF"/>
                          </a:solidFill>
                        </a:rPr>
                        <a:t>TINSA</a:t>
                      </a:r>
                      <a:endParaRPr sz="14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BBVA </a:t>
                      </a:r>
                      <a:endParaRPr sz="1400" b="1" i="0" u="none" strike="noStrike" cap="none" dirty="0">
                        <a:solidFill>
                          <a:srgbClr val="00448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extLst>
                  <a:ext uri="{0D108BD9-81ED-4DB2-BD59-A6C34878D82A}">
                    <a16:rowId xmlns:a16="http://schemas.microsoft.com/office/drawing/2014/main" val="10000"/>
                  </a:ext>
                </a:extLst>
              </a:tr>
              <a:tr h="315340">
                <a:tc>
                  <a:txBody>
                    <a:bodyPr/>
                    <a:lstStyle/>
                    <a:p>
                      <a:pPr marL="0" marR="0" lvl="0" indent="0" algn="l" rtl="0">
                        <a:lnSpc>
                          <a:spcPct val="100000"/>
                        </a:lnSpc>
                        <a:spcBef>
                          <a:spcPts val="0"/>
                        </a:spcBef>
                        <a:spcAft>
                          <a:spcPts val="0"/>
                        </a:spcAft>
                        <a:buClr>
                          <a:srgbClr val="004481"/>
                        </a:buClr>
                        <a:buSzPts val="1800"/>
                        <a:buFont typeface="Arial"/>
                        <a:buNone/>
                      </a:pPr>
                      <a:r>
                        <a:rPr lang="en-US" sz="1800" b="0" i="0" u="none" strike="noStrike" cap="none">
                          <a:solidFill>
                            <a:srgbClr val="004481"/>
                          </a:solidFill>
                          <a:latin typeface="Arial"/>
                          <a:ea typeface="Arial"/>
                          <a:cs typeface="Arial"/>
                          <a:sym typeface="Arial"/>
                        </a:rPr>
                        <a:t> </a:t>
                      </a:r>
                      <a:endParaRPr sz="18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l" rtl="0">
                        <a:lnSpc>
                          <a:spcPct val="100000"/>
                        </a:lnSpc>
                        <a:spcBef>
                          <a:spcPts val="0"/>
                        </a:spcBef>
                        <a:spcAft>
                          <a:spcPts val="0"/>
                        </a:spcAft>
                        <a:buClr>
                          <a:srgbClr val="004481"/>
                        </a:buClr>
                        <a:buSzPts val="1000"/>
                        <a:buFont typeface="Arial"/>
                        <a:buNone/>
                      </a:pPr>
                      <a:r>
                        <a:rPr lang="en-US" sz="1300" dirty="0">
                          <a:solidFill>
                            <a:srgbClr val="004481"/>
                          </a:solidFill>
                        </a:rPr>
                        <a:t>MDFL 1</a:t>
                      </a: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0,405</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0,410</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0,420</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0,389</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0,361</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extLst>
                  <a:ext uri="{0D108BD9-81ED-4DB2-BD59-A6C34878D82A}">
                    <a16:rowId xmlns:a16="http://schemas.microsoft.com/office/drawing/2014/main" val="10001"/>
                  </a:ext>
                </a:extLst>
              </a:tr>
              <a:tr h="320544">
                <a:tc>
                  <a:txBody>
                    <a:bodyPr/>
                    <a:lstStyle/>
                    <a:p>
                      <a:pPr marL="0" marR="0" lvl="0" indent="0" algn="l" rtl="0">
                        <a:lnSpc>
                          <a:spcPct val="100000"/>
                        </a:lnSpc>
                        <a:spcBef>
                          <a:spcPts val="0"/>
                        </a:spcBef>
                        <a:spcAft>
                          <a:spcPts val="0"/>
                        </a:spcAft>
                        <a:buClr>
                          <a:srgbClr val="004481"/>
                        </a:buClr>
                        <a:buSzPts val="1800"/>
                        <a:buFont typeface="Arial"/>
                        <a:buNone/>
                      </a:pPr>
                      <a:endParaRPr sz="1800" b="0" i="0" u="none" strike="noStrike" cap="none">
                        <a:solidFill>
                          <a:srgbClr val="00448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(0,107)</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(0,116)</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(0,114)</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(0,106)</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(0,101)</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5340">
                <a:tc>
                  <a:txBody>
                    <a:bodyPr/>
                    <a:lstStyle/>
                    <a:p>
                      <a:pPr marL="0" marR="0" lvl="0" indent="0" algn="l" rtl="0">
                        <a:lnSpc>
                          <a:spcPct val="100000"/>
                        </a:lnSpc>
                        <a:spcBef>
                          <a:spcPts val="0"/>
                        </a:spcBef>
                        <a:spcAft>
                          <a:spcPts val="0"/>
                        </a:spcAft>
                        <a:buClr>
                          <a:srgbClr val="004481"/>
                        </a:buClr>
                        <a:buSzPts val="1800"/>
                        <a:buFont typeface="Arial"/>
                        <a:buNone/>
                      </a:pPr>
                      <a:r>
                        <a:rPr lang="en-US" sz="1800" b="0" i="0" u="none" strike="noStrike" cap="none">
                          <a:solidFill>
                            <a:srgbClr val="004481"/>
                          </a:solidFill>
                          <a:latin typeface="Arial"/>
                          <a:ea typeface="Arial"/>
                          <a:cs typeface="Arial"/>
                          <a:sym typeface="Arial"/>
                        </a:rPr>
                        <a:t> </a:t>
                      </a:r>
                      <a:endParaRPr sz="18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l" rtl="0">
                        <a:lnSpc>
                          <a:spcPct val="100000"/>
                        </a:lnSpc>
                        <a:spcBef>
                          <a:spcPts val="0"/>
                        </a:spcBef>
                        <a:spcAft>
                          <a:spcPts val="0"/>
                        </a:spcAft>
                        <a:buClr>
                          <a:srgbClr val="004481"/>
                        </a:buClr>
                        <a:buSzPts val="1000"/>
                        <a:buFont typeface="Arial"/>
                        <a:buNone/>
                      </a:pPr>
                      <a:r>
                        <a:rPr lang="en-US" sz="1300" dirty="0">
                          <a:solidFill>
                            <a:srgbClr val="004481"/>
                          </a:solidFill>
                        </a:rPr>
                        <a:t>MDFL 2</a:t>
                      </a: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ctr" rtl="0">
                        <a:lnSpc>
                          <a:spcPct val="100000"/>
                        </a:lnSpc>
                        <a:spcBef>
                          <a:spcPts val="0"/>
                        </a:spcBef>
                        <a:spcAft>
                          <a:spcPts val="0"/>
                        </a:spcAft>
                        <a:buNone/>
                      </a:pPr>
                      <a:r>
                        <a:rPr lang="en-US" dirty="0"/>
                        <a:t>0,352</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ctr" rtl="0">
                        <a:lnSpc>
                          <a:spcPct val="100000"/>
                        </a:lnSpc>
                        <a:spcBef>
                          <a:spcPts val="0"/>
                        </a:spcBef>
                        <a:spcAft>
                          <a:spcPts val="0"/>
                        </a:spcAft>
                        <a:buNone/>
                      </a:pPr>
                      <a:r>
                        <a:rPr lang="en-US" dirty="0"/>
                        <a:t>0,218</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ctr" rtl="0">
                        <a:lnSpc>
                          <a:spcPct val="100000"/>
                        </a:lnSpc>
                        <a:spcBef>
                          <a:spcPts val="0"/>
                        </a:spcBef>
                        <a:spcAft>
                          <a:spcPts val="0"/>
                        </a:spcAft>
                        <a:buNone/>
                      </a:pPr>
                      <a:r>
                        <a:rPr lang="en-US" dirty="0"/>
                        <a:t>0,239</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ctr" rtl="0">
                        <a:lnSpc>
                          <a:spcPct val="100000"/>
                        </a:lnSpc>
                        <a:spcBef>
                          <a:spcPts val="0"/>
                        </a:spcBef>
                        <a:spcAft>
                          <a:spcPts val="0"/>
                        </a:spcAft>
                        <a:buNone/>
                      </a:pPr>
                      <a:r>
                        <a:rPr lang="en-US" dirty="0"/>
                        <a:t>0,295</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ctr" rtl="0">
                        <a:lnSpc>
                          <a:spcPct val="100000"/>
                        </a:lnSpc>
                        <a:spcBef>
                          <a:spcPts val="0"/>
                        </a:spcBef>
                        <a:spcAft>
                          <a:spcPts val="0"/>
                        </a:spcAft>
                        <a:buNone/>
                      </a:pPr>
                      <a:r>
                        <a:rPr lang="en-US" dirty="0"/>
                        <a:t>0,284</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extLst>
                  <a:ext uri="{0D108BD9-81ED-4DB2-BD59-A6C34878D82A}">
                    <a16:rowId xmlns:a16="http://schemas.microsoft.com/office/drawing/2014/main" val="10003"/>
                  </a:ext>
                </a:extLst>
              </a:tr>
              <a:tr h="336571">
                <a:tc>
                  <a:txBody>
                    <a:bodyPr/>
                    <a:lstStyle/>
                    <a:p>
                      <a:pPr marL="0" marR="0" lvl="0" indent="0" algn="l" rtl="0">
                        <a:lnSpc>
                          <a:spcPct val="100000"/>
                        </a:lnSpc>
                        <a:spcBef>
                          <a:spcPts val="0"/>
                        </a:spcBef>
                        <a:spcAft>
                          <a:spcPts val="0"/>
                        </a:spcAft>
                        <a:buClr>
                          <a:srgbClr val="004481"/>
                        </a:buClr>
                        <a:buSzPts val="1800"/>
                        <a:buFont typeface="Arial"/>
                        <a:buNone/>
                      </a:pPr>
                      <a:endParaRPr sz="1800" b="0" i="0" u="none" strike="noStrike" cap="none">
                        <a:solidFill>
                          <a:srgbClr val="00448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4481"/>
                        </a:buClr>
                        <a:buSzPts val="1000"/>
                        <a:buFont typeface="Arial"/>
                        <a:buNone/>
                      </a:pP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(0,046)</a:t>
                      </a:r>
                      <a:endParaRPr sz="1200" b="0" i="0" u="none" strike="noStrike" cap="none" dirty="0">
                        <a:solidFill>
                          <a:srgbClr val="666666"/>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4481">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rgbClr val="666666"/>
                          </a:solidFill>
                        </a:rPr>
                        <a:t>(0,067)</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4481">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rgbClr val="666666"/>
                          </a:solidFill>
                        </a:rPr>
                        <a:t>(0,067)</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4481">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rgbClr val="666666"/>
                          </a:solidFill>
                        </a:rPr>
                        <a:t>(0,033)</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4481">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rgbClr val="666666"/>
                          </a:solidFill>
                        </a:rPr>
                        <a:t>(0,041)</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4481">
                          <a:alpha val="0"/>
                        </a:srgbClr>
                      </a:solidFill>
                      <a:prstDash val="solid"/>
                      <a:round/>
                      <a:headEnd type="none" w="sm" len="sm"/>
                      <a:tailEnd type="none" w="sm" len="sm"/>
                    </a:lnB>
                  </a:tcPr>
                </a:tc>
                <a:extLst>
                  <a:ext uri="{0D108BD9-81ED-4DB2-BD59-A6C34878D82A}">
                    <a16:rowId xmlns:a16="http://schemas.microsoft.com/office/drawing/2014/main" val="10004"/>
                  </a:ext>
                </a:extLst>
              </a:tr>
              <a:tr h="315340">
                <a:tc>
                  <a:txBody>
                    <a:bodyPr/>
                    <a:lstStyle/>
                    <a:p>
                      <a:pPr marL="0" marR="0" lvl="0" indent="0" algn="l" rtl="0">
                        <a:lnSpc>
                          <a:spcPct val="100000"/>
                        </a:lnSpc>
                        <a:spcBef>
                          <a:spcPts val="0"/>
                        </a:spcBef>
                        <a:spcAft>
                          <a:spcPts val="0"/>
                        </a:spcAft>
                        <a:buClr>
                          <a:srgbClr val="004481"/>
                        </a:buClr>
                        <a:buSzPts val="1800"/>
                        <a:buFont typeface="Arial"/>
                        <a:buNone/>
                      </a:pPr>
                      <a:r>
                        <a:rPr lang="en-US" sz="1800" b="0" i="0" u="none" strike="noStrike" cap="none">
                          <a:solidFill>
                            <a:srgbClr val="004481"/>
                          </a:solidFill>
                          <a:latin typeface="Arial"/>
                          <a:ea typeface="Arial"/>
                          <a:cs typeface="Arial"/>
                          <a:sym typeface="Arial"/>
                        </a:rPr>
                        <a:t> </a:t>
                      </a:r>
                      <a:endParaRPr sz="18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marR="0" lvl="0" indent="0" algn="l" rtl="0">
                        <a:lnSpc>
                          <a:spcPct val="100000"/>
                        </a:lnSpc>
                        <a:spcBef>
                          <a:spcPts val="0"/>
                        </a:spcBef>
                        <a:spcAft>
                          <a:spcPts val="0"/>
                        </a:spcAft>
                        <a:buNone/>
                      </a:pPr>
                      <a:r>
                        <a:rPr lang="en-US" sz="1300" dirty="0">
                          <a:solidFill>
                            <a:srgbClr val="004481"/>
                          </a:solidFill>
                        </a:rPr>
                        <a:t>MDFL</a:t>
                      </a:r>
                      <a:r>
                        <a:rPr lang="en-US" dirty="0"/>
                        <a:t> </a:t>
                      </a:r>
                      <a:r>
                        <a:rPr lang="en-US" sz="1300" dirty="0">
                          <a:solidFill>
                            <a:srgbClr val="004481"/>
                          </a:solidFill>
                        </a:rPr>
                        <a:t>3</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0,358</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4481">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4481">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4481">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0,332</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4481">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0,313</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4481">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extLst>
                  <a:ext uri="{0D108BD9-81ED-4DB2-BD59-A6C34878D82A}">
                    <a16:rowId xmlns:a16="http://schemas.microsoft.com/office/drawing/2014/main" val="10005"/>
                  </a:ext>
                </a:extLst>
              </a:tr>
              <a:tr h="315340">
                <a:tc>
                  <a:txBody>
                    <a:bodyPr/>
                    <a:lstStyle/>
                    <a:p>
                      <a:pPr marL="0" marR="0" lvl="0" indent="0" algn="r" rtl="0">
                        <a:lnSpc>
                          <a:spcPct val="100000"/>
                        </a:lnSpc>
                        <a:spcBef>
                          <a:spcPts val="0"/>
                        </a:spcBef>
                        <a:spcAft>
                          <a:spcPts val="0"/>
                        </a:spcAft>
                        <a:buClr>
                          <a:srgbClr val="004481"/>
                        </a:buClr>
                        <a:buSzPts val="1000"/>
                        <a:buFont typeface="Arial"/>
                        <a:buNone/>
                      </a:pPr>
                      <a:endParaRPr sz="1000" b="0" i="0" u="none" strike="noStrike" cap="none" dirty="0">
                        <a:solidFill>
                          <a:srgbClr val="666666"/>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4481"/>
                        </a:buClr>
                        <a:buSzPts val="1000"/>
                        <a:buFont typeface="Arial"/>
                        <a:buNone/>
                      </a:pPr>
                      <a:endParaRPr sz="1000" b="0" i="0" u="none" strike="noStrike" cap="none" dirty="0">
                        <a:solidFill>
                          <a:srgbClr val="00448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4481"/>
                        </a:buClr>
                        <a:buSzPts val="1000"/>
                        <a:buFont typeface="Arial"/>
                        <a:buNone/>
                      </a:pPr>
                      <a:r>
                        <a:rPr lang="en-US" sz="1200" dirty="0">
                          <a:solidFill>
                            <a:srgbClr val="666666"/>
                          </a:solidFill>
                        </a:rPr>
                        <a:t>(0,085)</a:t>
                      </a:r>
                      <a:endParaRPr sz="2000" dirty="0">
                        <a:solidFill>
                          <a:srgbClr val="00448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US" sz="1200" dirty="0">
                          <a:solidFill>
                            <a:srgbClr val="666666"/>
                          </a:solidFill>
                        </a:rPr>
                        <a:t>(0,075)</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tc>
                  <a:txBody>
                    <a:bodyPr/>
                    <a:lstStyle/>
                    <a:p>
                      <a:pPr marL="0" lvl="0" indent="0" algn="ctr" rtl="0">
                        <a:spcBef>
                          <a:spcPts val="0"/>
                        </a:spcBef>
                        <a:spcAft>
                          <a:spcPts val="0"/>
                        </a:spcAft>
                        <a:buNone/>
                      </a:pPr>
                      <a:r>
                        <a:rPr lang="en-US" sz="1200" dirty="0">
                          <a:solidFill>
                            <a:srgbClr val="666666"/>
                          </a:solidFill>
                        </a:rPr>
                        <a:t>(0,078)</a:t>
                      </a:r>
                      <a:endParaRPr sz="1200" dirty="0">
                        <a:solidFill>
                          <a:srgbClr val="66666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6350" cap="flat" cmpd="sng" algn="ctr">
                      <a:solidFill>
                        <a:srgbClr val="C4C4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Título 3">
            <a:extLst>
              <a:ext uri="{FF2B5EF4-FFF2-40B4-BE49-F238E27FC236}">
                <a16:creationId xmlns:a16="http://schemas.microsoft.com/office/drawing/2014/main" id="{5A975F6F-EC20-4730-AE32-2AB340BB4833}"/>
              </a:ext>
            </a:extLst>
          </p:cNvPr>
          <p:cNvSpPr>
            <a:spLocks noGrp="1"/>
          </p:cNvSpPr>
          <p:nvPr>
            <p:ph type="title"/>
          </p:nvPr>
        </p:nvSpPr>
        <p:spPr/>
        <p:txBody>
          <a:bodyPr/>
          <a:lstStyle/>
          <a:p>
            <a:r>
              <a:rPr lang="es-ES" dirty="0"/>
              <a:t>Modelos Dinámicos Factoriales Lineales (MDFL) </a:t>
            </a:r>
            <a:br>
              <a:rPr lang="es-ES" dirty="0"/>
            </a:br>
            <a:r>
              <a:rPr lang="es-ES" sz="1600" b="0" dirty="0"/>
              <a:t>La introducción del indicador de alta frecuencia de BBVA en los modelos resulta estadísticamente significativa</a:t>
            </a:r>
          </a:p>
        </p:txBody>
      </p:sp>
    </p:spTree>
    <p:extLst>
      <p:ext uri="{BB962C8B-B14F-4D97-AF65-F5344CB8AC3E}">
        <p14:creationId xmlns:p14="http://schemas.microsoft.com/office/powerpoint/2010/main" val="84613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Subtítulo 1">
            <a:extLst>
              <a:ext uri="{FF2B5EF4-FFF2-40B4-BE49-F238E27FC236}">
                <a16:creationId xmlns:a16="http://schemas.microsoft.com/office/drawing/2014/main" id="{2D6BAC88-5853-4071-BC55-9D45D18EBC2D}"/>
              </a:ext>
            </a:extLst>
          </p:cNvPr>
          <p:cNvSpPr>
            <a:spLocks noGrp="1"/>
          </p:cNvSpPr>
          <p:nvPr>
            <p:ph type="subTitle" idx="2"/>
          </p:nvPr>
        </p:nvSpPr>
        <p:spPr>
          <a:xfrm>
            <a:off x="500600" y="4609684"/>
            <a:ext cx="8473500" cy="369332"/>
          </a:xfrm>
        </p:spPr>
        <p:txBody>
          <a:bodyPr/>
          <a:lstStyle/>
          <a:p>
            <a:r>
              <a:rPr lang="es-ES" dirty="0"/>
              <a:t>Los modelos más amplios explican poco sobre REG y FOT, lo que justifica explorar otras especificaciones sin ellas, Además, explican mucho de TINSA, cuando el objetivo es lograr la máxima explicación de MITMA.</a:t>
            </a:r>
          </a:p>
        </p:txBody>
      </p:sp>
      <p:graphicFrame>
        <p:nvGraphicFramePr>
          <p:cNvPr id="277" name="Google Shape;277;p28"/>
          <p:cNvGraphicFramePr/>
          <p:nvPr>
            <p:extLst>
              <p:ext uri="{D42A27DB-BD31-4B8C-83A1-F6EECF244321}">
                <p14:modId xmlns:p14="http://schemas.microsoft.com/office/powerpoint/2010/main" val="1209789867"/>
              </p:ext>
            </p:extLst>
          </p:nvPr>
        </p:nvGraphicFramePr>
        <p:xfrm>
          <a:off x="493713" y="1708150"/>
          <a:ext cx="8480387" cy="1599720"/>
        </p:xfrm>
        <a:graphic>
          <a:graphicData uri="http://schemas.openxmlformats.org/drawingml/2006/table">
            <a:tbl>
              <a:tblPr>
                <a:noFill/>
              </a:tblPr>
              <a:tblGrid>
                <a:gridCol w="3491547">
                  <a:extLst>
                    <a:ext uri="{9D8B030D-6E8A-4147-A177-3AD203B41FA5}">
                      <a16:colId xmlns:a16="http://schemas.microsoft.com/office/drawing/2014/main" val="20000"/>
                    </a:ext>
                  </a:extLst>
                </a:gridCol>
                <a:gridCol w="997768">
                  <a:extLst>
                    <a:ext uri="{9D8B030D-6E8A-4147-A177-3AD203B41FA5}">
                      <a16:colId xmlns:a16="http://schemas.microsoft.com/office/drawing/2014/main" val="20001"/>
                    </a:ext>
                  </a:extLst>
                </a:gridCol>
                <a:gridCol w="997768">
                  <a:extLst>
                    <a:ext uri="{9D8B030D-6E8A-4147-A177-3AD203B41FA5}">
                      <a16:colId xmlns:a16="http://schemas.microsoft.com/office/drawing/2014/main" val="20002"/>
                    </a:ext>
                  </a:extLst>
                </a:gridCol>
                <a:gridCol w="997768">
                  <a:extLst>
                    <a:ext uri="{9D8B030D-6E8A-4147-A177-3AD203B41FA5}">
                      <a16:colId xmlns:a16="http://schemas.microsoft.com/office/drawing/2014/main" val="20003"/>
                    </a:ext>
                  </a:extLst>
                </a:gridCol>
                <a:gridCol w="997768">
                  <a:extLst>
                    <a:ext uri="{9D8B030D-6E8A-4147-A177-3AD203B41FA5}">
                      <a16:colId xmlns:a16="http://schemas.microsoft.com/office/drawing/2014/main" val="20004"/>
                    </a:ext>
                  </a:extLst>
                </a:gridCol>
                <a:gridCol w="997768">
                  <a:extLst>
                    <a:ext uri="{9D8B030D-6E8A-4147-A177-3AD203B41FA5}">
                      <a16:colId xmlns:a16="http://schemas.microsoft.com/office/drawing/2014/main" val="20005"/>
                    </a:ext>
                  </a:extLst>
                </a:gridCol>
              </a:tblGrid>
              <a:tr h="459045">
                <a:tc>
                  <a:txBody>
                    <a:bodyPr/>
                    <a:lstStyle/>
                    <a:p>
                      <a:pPr marL="57150" marR="0" lvl="0" indent="0" algn="l" rtl="0">
                        <a:lnSpc>
                          <a:spcPct val="100000"/>
                        </a:lnSpc>
                        <a:spcBef>
                          <a:spcPts val="0"/>
                        </a:spcBef>
                        <a:spcAft>
                          <a:spcPts val="0"/>
                        </a:spcAft>
                        <a:buNone/>
                      </a:pPr>
                      <a:r>
                        <a:rPr lang="en-US" sz="1400" b="1" dirty="0" err="1">
                          <a:solidFill>
                            <a:srgbClr val="FFFFFF"/>
                          </a:solidFill>
                        </a:rPr>
                        <a:t>Varianza</a:t>
                      </a:r>
                      <a:r>
                        <a:rPr lang="en-US" sz="1400" b="1" dirty="0">
                          <a:solidFill>
                            <a:srgbClr val="FFFFFF"/>
                          </a:solidFill>
                        </a:rPr>
                        <a:t> </a:t>
                      </a:r>
                      <a:r>
                        <a:rPr lang="en-US" sz="1400" b="1" dirty="0" err="1">
                          <a:solidFill>
                            <a:srgbClr val="FFFFFF"/>
                          </a:solidFill>
                        </a:rPr>
                        <a:t>explicada</a:t>
                      </a:r>
                      <a:r>
                        <a:rPr lang="en-US" sz="1400" b="1" dirty="0">
                          <a:solidFill>
                            <a:srgbClr val="FFFFFF"/>
                          </a:solidFill>
                        </a:rPr>
                        <a:t> </a:t>
                      </a:r>
                      <a:r>
                        <a:rPr lang="en-US" sz="1400" b="1" dirty="0" err="1">
                          <a:solidFill>
                            <a:srgbClr val="FFFFFF"/>
                          </a:solidFill>
                        </a:rPr>
                        <a:t>por</a:t>
                      </a:r>
                      <a:r>
                        <a:rPr lang="en-US" sz="1400" b="1" dirty="0">
                          <a:solidFill>
                            <a:srgbClr val="FFFFFF"/>
                          </a:solidFill>
                        </a:rPr>
                        <a:t> el factor </a:t>
                      </a:r>
                      <a:r>
                        <a:rPr lang="en-US" sz="1400" b="1" dirty="0" err="1">
                          <a:solidFill>
                            <a:srgbClr val="FFFFFF"/>
                          </a:solidFill>
                        </a:rPr>
                        <a:t>común</a:t>
                      </a:r>
                      <a:endParaRPr sz="1400" b="1" dirty="0">
                        <a:solidFill>
                          <a:srgbClr val="FFFFFF"/>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MITMA </a:t>
                      </a:r>
                      <a:endParaRPr sz="20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REG</a:t>
                      </a:r>
                      <a:endParaRPr sz="20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a:solidFill>
                            <a:srgbClr val="FFFFFF"/>
                          </a:solidFill>
                        </a:rPr>
                        <a:t>FOT</a:t>
                      </a:r>
                      <a:endParaRPr sz="20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TINSA</a:t>
                      </a:r>
                      <a:endParaRPr sz="20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n-US" sz="1400" b="1" dirty="0">
                          <a:solidFill>
                            <a:srgbClr val="FFFFFF"/>
                          </a:solidFill>
                        </a:rPr>
                        <a:t>BBVA </a:t>
                      </a:r>
                      <a:endParaRPr sz="2000" b="1" i="0" u="none" strike="noStrike" cap="none" dirty="0">
                        <a:solidFill>
                          <a:srgbClr val="004481"/>
                        </a:solidFill>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4481"/>
                      </a:solidFill>
                      <a:prstDash val="solid"/>
                      <a:round/>
                      <a:headEnd type="none" w="sm" len="sm"/>
                      <a:tailEnd type="none" w="sm" len="sm"/>
                    </a:lnB>
                    <a:solidFill>
                      <a:srgbClr val="043263"/>
                    </a:solidFill>
                  </a:tcPr>
                </a:tc>
                <a:extLst>
                  <a:ext uri="{0D108BD9-81ED-4DB2-BD59-A6C34878D82A}">
                    <a16:rowId xmlns:a16="http://schemas.microsoft.com/office/drawing/2014/main" val="10000"/>
                  </a:ext>
                </a:extLst>
              </a:tr>
              <a:tr h="380225">
                <a:tc>
                  <a:txBody>
                    <a:bodyPr/>
                    <a:lstStyle/>
                    <a:p>
                      <a:pPr marL="57150" marR="0" lvl="0" indent="0" algn="l" rtl="0">
                        <a:lnSpc>
                          <a:spcPct val="100000"/>
                        </a:lnSpc>
                        <a:spcBef>
                          <a:spcPts val="0"/>
                        </a:spcBef>
                        <a:spcAft>
                          <a:spcPts val="0"/>
                        </a:spcAft>
                        <a:buClr>
                          <a:srgbClr val="004481"/>
                        </a:buClr>
                        <a:buSzPts val="1000"/>
                        <a:buFont typeface="Arial"/>
                        <a:buNone/>
                      </a:pPr>
                      <a:r>
                        <a:rPr lang="en-US" sz="1300" dirty="0">
                          <a:solidFill>
                            <a:srgbClr val="004481"/>
                          </a:solidFill>
                        </a:rPr>
                        <a:t>MDFL 1</a:t>
                      </a: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b="1" dirty="0">
                          <a:solidFill>
                            <a:schemeClr val="tx1"/>
                          </a:solidFill>
                        </a:rPr>
                        <a:t>87,7</a:t>
                      </a:r>
                      <a:endParaRPr b="1"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solidFill>
                            <a:schemeClr val="accent6"/>
                          </a:solidFill>
                        </a:rPr>
                        <a:t>62,1</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solidFill>
                            <a:schemeClr val="accent6"/>
                          </a:solidFill>
                        </a:rPr>
                        <a:t>63,8</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solidFill>
                            <a:srgbClr val="DA3851"/>
                          </a:solidFill>
                        </a:rPr>
                        <a:t>97,0</a:t>
                      </a:r>
                      <a:endParaRPr dirty="0">
                        <a:solidFill>
                          <a:srgbClr val="DA385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83,4</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448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4F4F4"/>
                    </a:solidFill>
                  </a:tcPr>
                </a:tc>
                <a:extLst>
                  <a:ext uri="{0D108BD9-81ED-4DB2-BD59-A6C34878D82A}">
                    <a16:rowId xmlns:a16="http://schemas.microsoft.com/office/drawing/2014/main" val="10001"/>
                  </a:ext>
                </a:extLst>
              </a:tr>
              <a:tr h="380225">
                <a:tc>
                  <a:txBody>
                    <a:bodyPr/>
                    <a:lstStyle/>
                    <a:p>
                      <a:pPr marL="57150" marR="0" lvl="0" indent="0" algn="l" rtl="0">
                        <a:lnSpc>
                          <a:spcPct val="100000"/>
                        </a:lnSpc>
                        <a:spcBef>
                          <a:spcPts val="0"/>
                        </a:spcBef>
                        <a:spcAft>
                          <a:spcPts val="0"/>
                        </a:spcAft>
                        <a:buClr>
                          <a:srgbClr val="004481"/>
                        </a:buClr>
                        <a:buSzPts val="1000"/>
                        <a:buFont typeface="Arial"/>
                        <a:buNone/>
                      </a:pPr>
                      <a:r>
                        <a:rPr lang="en-US" sz="1300" dirty="0">
                          <a:solidFill>
                            <a:srgbClr val="004481"/>
                          </a:solidFill>
                        </a:rPr>
                        <a:t>MDFL 2</a:t>
                      </a: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b="1" dirty="0">
                          <a:solidFill>
                            <a:schemeClr val="tx1"/>
                          </a:solidFill>
                        </a:rPr>
                        <a:t>90,8</a:t>
                      </a:r>
                      <a:endParaRPr b="1"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dirty="0">
                          <a:solidFill>
                            <a:schemeClr val="accent6"/>
                          </a:solidFill>
                        </a:rPr>
                        <a:t>50,9</a:t>
                      </a:r>
                      <a:endParaRPr dirty="0">
                        <a:solidFill>
                          <a:schemeClr val="accent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dirty="0">
                          <a:solidFill>
                            <a:schemeClr val="accent6"/>
                          </a:solidFill>
                        </a:rPr>
                        <a:t>52,0</a:t>
                      </a:r>
                      <a:endParaRPr dirty="0">
                        <a:solidFill>
                          <a:schemeClr val="accent6"/>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dirty="0">
                          <a:solidFill>
                            <a:srgbClr val="DA3851"/>
                          </a:solidFill>
                        </a:rPr>
                        <a:t>99,0</a:t>
                      </a:r>
                      <a:endParaRPr dirty="0">
                        <a:solidFill>
                          <a:srgbClr val="DA385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dirty="0"/>
                        <a:t>84,9</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0225">
                <a:tc>
                  <a:txBody>
                    <a:bodyPr/>
                    <a:lstStyle/>
                    <a:p>
                      <a:pPr marL="57150" marR="0" lvl="0" indent="0" algn="l" rtl="0">
                        <a:lnSpc>
                          <a:spcPct val="100000"/>
                        </a:lnSpc>
                        <a:spcBef>
                          <a:spcPts val="0"/>
                        </a:spcBef>
                        <a:spcAft>
                          <a:spcPts val="0"/>
                        </a:spcAft>
                        <a:buClr>
                          <a:srgbClr val="004481"/>
                        </a:buClr>
                        <a:buSzPts val="1000"/>
                        <a:buFont typeface="Arial"/>
                        <a:buNone/>
                      </a:pPr>
                      <a:r>
                        <a:rPr lang="en-US" sz="1300" dirty="0">
                          <a:solidFill>
                            <a:srgbClr val="004481"/>
                          </a:solidFill>
                        </a:rPr>
                        <a:t>MDFL 3</a:t>
                      </a:r>
                      <a:endParaRPr sz="2100" u="none" strike="noStrike" cap="none"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b="1" dirty="0">
                          <a:solidFill>
                            <a:schemeClr val="tx1"/>
                          </a:solidFill>
                        </a:rPr>
                        <a:t>92,9</a:t>
                      </a:r>
                      <a:endParaRPr b="1" dirty="0">
                        <a:solidFill>
                          <a:schemeClr val="tx1"/>
                        </a:solidFil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95,7</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tc>
                  <a:txBody>
                    <a:bodyPr/>
                    <a:lstStyle/>
                    <a:p>
                      <a:pPr marL="0" lvl="0" indent="0" algn="ctr" rtl="0">
                        <a:spcBef>
                          <a:spcPts val="0"/>
                        </a:spcBef>
                        <a:spcAft>
                          <a:spcPts val="0"/>
                        </a:spcAft>
                        <a:buNone/>
                      </a:pPr>
                      <a:r>
                        <a:rPr lang="en-US" dirty="0"/>
                        <a:t>83,2</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F4F4"/>
                    </a:solidFill>
                  </a:tcPr>
                </a:tc>
                <a:extLst>
                  <a:ext uri="{0D108BD9-81ED-4DB2-BD59-A6C34878D82A}">
                    <a16:rowId xmlns:a16="http://schemas.microsoft.com/office/drawing/2014/main" val="10003"/>
                  </a:ext>
                </a:extLst>
              </a:tr>
            </a:tbl>
          </a:graphicData>
        </a:graphic>
      </p:graphicFrame>
      <p:sp>
        <p:nvSpPr>
          <p:cNvPr id="7" name="Google Shape;126;p18">
            <a:extLst>
              <a:ext uri="{FF2B5EF4-FFF2-40B4-BE49-F238E27FC236}">
                <a16:creationId xmlns:a16="http://schemas.microsoft.com/office/drawing/2014/main" id="{72695E70-57EA-8848-9D02-89D3407E4D44}"/>
              </a:ext>
            </a:extLst>
          </p:cNvPr>
          <p:cNvSpPr/>
          <p:nvPr/>
        </p:nvSpPr>
        <p:spPr>
          <a:xfrm>
            <a:off x="493713" y="3844827"/>
            <a:ext cx="8480387" cy="500843"/>
          </a:xfrm>
          <a:prstGeom prst="rect">
            <a:avLst/>
          </a:prstGeom>
          <a:noFill/>
          <a:ln>
            <a:noFill/>
          </a:ln>
        </p:spPr>
        <p:txBody>
          <a:bodyPr spcFirstLastPara="1" wrap="square" lIns="0" tIns="0" rIns="0" bIns="0" anchor="t" anchorCtr="0">
            <a:noAutofit/>
          </a:bodyPr>
          <a:lstStyle/>
          <a:p>
            <a:pPr lvl="3">
              <a:spcAft>
                <a:spcPts val="1200"/>
              </a:spcAft>
              <a:buSzPct val="70000"/>
            </a:pPr>
            <a:r>
              <a:rPr lang="es-ES_tradnl" dirty="0">
                <a:solidFill>
                  <a:schemeClr val="accent3">
                    <a:lumMod val="75000"/>
                  </a:schemeClr>
                </a:solidFill>
              </a:rPr>
              <a:t>La varianza explicada del indicador objetivo mejora sensiblemente con la incorporación del indicador de alta frecuencia de BBVA, pasando de cotas próximas al 70% a otras en torno al 90%.</a:t>
            </a:r>
            <a:endParaRPr lang="en-US" dirty="0">
              <a:solidFill>
                <a:schemeClr val="accent3">
                  <a:lumMod val="75000"/>
                </a:schemeClr>
              </a:solidFill>
            </a:endParaRPr>
          </a:p>
        </p:txBody>
      </p:sp>
      <p:sp>
        <p:nvSpPr>
          <p:cNvPr id="4" name="Título 3">
            <a:extLst>
              <a:ext uri="{FF2B5EF4-FFF2-40B4-BE49-F238E27FC236}">
                <a16:creationId xmlns:a16="http://schemas.microsoft.com/office/drawing/2014/main" id="{A5E25D6E-6EB0-4596-B95C-ADA0A2CCC3B2}"/>
              </a:ext>
            </a:extLst>
          </p:cNvPr>
          <p:cNvSpPr>
            <a:spLocks noGrp="1"/>
          </p:cNvSpPr>
          <p:nvPr>
            <p:ph type="title"/>
          </p:nvPr>
        </p:nvSpPr>
        <p:spPr>
          <a:xfrm>
            <a:off x="471600" y="406726"/>
            <a:ext cx="8502500" cy="342000"/>
          </a:xfrm>
        </p:spPr>
        <p:txBody>
          <a:bodyPr/>
          <a:lstStyle/>
          <a:p>
            <a:r>
              <a:rPr lang="es-ES" dirty="0"/>
              <a:t>Modelos Dinámicos Factoriales Lineales (MDFL) </a:t>
            </a:r>
            <a:br>
              <a:rPr lang="es-ES" dirty="0"/>
            </a:br>
            <a:r>
              <a:rPr lang="es-ES" sz="1600" b="0" dirty="0"/>
              <a:t>La introducción del indicador de alta frecuencia de BBVA en los modelos demuestra que aumenta la varianza explicada</a:t>
            </a:r>
            <a:endParaRPr lang="es-ES" sz="1600" dirty="0"/>
          </a:p>
        </p:txBody>
      </p:sp>
    </p:spTree>
    <p:extLst>
      <p:ext uri="{BB962C8B-B14F-4D97-AF65-F5344CB8AC3E}">
        <p14:creationId xmlns:p14="http://schemas.microsoft.com/office/powerpoint/2010/main" val="248564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6" name="6 CuadroTexto">
            <a:extLst>
              <a:ext uri="{FF2B5EF4-FFF2-40B4-BE49-F238E27FC236}">
                <a16:creationId xmlns:a16="http://schemas.microsoft.com/office/drawing/2014/main" id="{2F67FB84-BC4E-4F40-8A8D-69EADD8C6ADD}"/>
              </a:ext>
            </a:extLst>
          </p:cNvPr>
          <p:cNvSpPr txBox="1"/>
          <p:nvPr/>
        </p:nvSpPr>
        <p:spPr>
          <a:xfrm>
            <a:off x="492125" y="2166585"/>
            <a:ext cx="3651903" cy="1658916"/>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400" dirty="0">
                <a:solidFill>
                  <a:schemeClr val="tx2"/>
                </a:solidFill>
                <a:latin typeface="Arial" panose="020B0604020202020204" pitchFamily="34" charset="0"/>
                <a:cs typeface="Arial" panose="020B0604020202020204" pitchFamily="34" charset="0"/>
              </a:rPr>
              <a:t>En esta fase de la modelización abordamos </a:t>
            </a:r>
            <a:r>
              <a:rPr lang="es-ES" sz="1400" dirty="0">
                <a:solidFill>
                  <a:srgbClr val="219999"/>
                </a:solidFill>
                <a:latin typeface="Arial" panose="020B0604020202020204" pitchFamily="34" charset="0"/>
                <a:cs typeface="Arial" panose="020B0604020202020204" pitchFamily="34" charset="0"/>
              </a:rPr>
              <a:t>la incertidumbre del modelo en un problema de regresión canónica</a:t>
            </a:r>
            <a:r>
              <a:rPr lang="es-ES" sz="1400" dirty="0">
                <a:solidFill>
                  <a:schemeClr val="tx2"/>
                </a:solidFill>
                <a:latin typeface="Arial" panose="020B0604020202020204" pitchFamily="34" charset="0"/>
                <a:cs typeface="Arial" panose="020B0604020202020204" pitchFamily="34" charset="0"/>
              </a:rPr>
              <a:t>. En resumen, tratamos de responder qué predictores (variables o modelos) deben tenerse en cuenta y qué importancia tienen cuando hay demasiados para pronosticar.</a:t>
            </a:r>
          </a:p>
        </p:txBody>
      </p:sp>
      <p:sp>
        <p:nvSpPr>
          <p:cNvPr id="8" name="6 CuadroTexto">
            <a:extLst>
              <a:ext uri="{FF2B5EF4-FFF2-40B4-BE49-F238E27FC236}">
                <a16:creationId xmlns:a16="http://schemas.microsoft.com/office/drawing/2014/main" id="{2F67FB84-BC4E-4F40-8A8D-69EADD8C6ADD}"/>
              </a:ext>
            </a:extLst>
          </p:cNvPr>
          <p:cNvSpPr txBox="1"/>
          <p:nvPr/>
        </p:nvSpPr>
        <p:spPr>
          <a:xfrm>
            <a:off x="4996563" y="2182709"/>
            <a:ext cx="3497157" cy="1658916"/>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400" dirty="0">
                <a:solidFill>
                  <a:schemeClr val="tx2"/>
                </a:solidFill>
                <a:latin typeface="Arial" panose="020B0604020202020204" pitchFamily="34" charset="0"/>
                <a:cs typeface="Arial" panose="020B0604020202020204" pitchFamily="34" charset="0"/>
              </a:rPr>
              <a:t>MBM aborda el problema </a:t>
            </a:r>
            <a:r>
              <a:rPr lang="es-ES" sz="1400" dirty="0">
                <a:solidFill>
                  <a:srgbClr val="219999"/>
                </a:solidFill>
                <a:latin typeface="Arial" panose="020B0604020202020204" pitchFamily="34" charset="0"/>
                <a:cs typeface="Arial" panose="020B0604020202020204" pitchFamily="34" charset="0"/>
              </a:rPr>
              <a:t>estimando modelos para todas las combinaciones posibles de predictores y construyendo una media ponderada sobre todos ellos </a:t>
            </a:r>
            <a:r>
              <a:rPr lang="es-ES" sz="1400" dirty="0">
                <a:solidFill>
                  <a:schemeClr val="tx2"/>
                </a:solidFill>
                <a:latin typeface="Arial" panose="020B0604020202020204" pitchFamily="34" charset="0"/>
                <a:cs typeface="Arial" panose="020B0604020202020204" pitchFamily="34" charset="0"/>
              </a:rPr>
              <a:t>(las ponderaciones proceden de las probabilidades posteriores del modelo que surgen del teorema de Bayes).</a:t>
            </a:r>
          </a:p>
        </p:txBody>
      </p:sp>
      <p:pic>
        <p:nvPicPr>
          <p:cNvPr id="9" name="Imagen 8">
            <a:extLst>
              <a:ext uri="{FF2B5EF4-FFF2-40B4-BE49-F238E27FC236}">
                <a16:creationId xmlns:a16="http://schemas.microsoft.com/office/drawing/2014/main" id="{9CA30C01-E72D-41E9-A894-AE4F6343F6A0}"/>
              </a:ext>
            </a:extLst>
          </p:cNvPr>
          <p:cNvPicPr>
            <a:picLocks noChangeAspect="1"/>
          </p:cNvPicPr>
          <p:nvPr/>
        </p:nvPicPr>
        <p:blipFill>
          <a:blip r:embed="rId3"/>
          <a:stretch>
            <a:fillRect/>
          </a:stretch>
        </p:blipFill>
        <p:spPr>
          <a:xfrm>
            <a:off x="434900" y="1617514"/>
            <a:ext cx="615003" cy="615003"/>
          </a:xfrm>
          <a:prstGeom prst="rect">
            <a:avLst/>
          </a:prstGeom>
        </p:spPr>
      </p:pic>
      <p:pic>
        <p:nvPicPr>
          <p:cNvPr id="10" name="Gráfico 10">
            <a:extLst>
              <a:ext uri="{FF2B5EF4-FFF2-40B4-BE49-F238E27FC236}">
                <a16:creationId xmlns:a16="http://schemas.microsoft.com/office/drawing/2014/main" id="{488482CF-DF28-448C-A618-281A43BE99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3800" y="1700929"/>
            <a:ext cx="529662" cy="448174"/>
          </a:xfrm>
          <a:prstGeom prst="rect">
            <a:avLst/>
          </a:prstGeom>
        </p:spPr>
      </p:pic>
      <p:sp>
        <p:nvSpPr>
          <p:cNvPr id="3" name="Título 2">
            <a:extLst>
              <a:ext uri="{FF2B5EF4-FFF2-40B4-BE49-F238E27FC236}">
                <a16:creationId xmlns:a16="http://schemas.microsoft.com/office/drawing/2014/main" id="{1908F385-D98B-451B-93DA-405FF0B5CBF5}"/>
              </a:ext>
            </a:extLst>
          </p:cNvPr>
          <p:cNvSpPr>
            <a:spLocks noGrp="1"/>
          </p:cNvSpPr>
          <p:nvPr>
            <p:ph type="title"/>
          </p:nvPr>
        </p:nvSpPr>
        <p:spPr/>
        <p:txBody>
          <a:bodyPr/>
          <a:lstStyle/>
          <a:p>
            <a:r>
              <a:rPr lang="es-ES" dirty="0"/>
              <a:t>La Media Bayesiana de Modelos (MBM), herramienta para mejorar la predicción</a:t>
            </a:r>
          </a:p>
        </p:txBody>
      </p:sp>
    </p:spTree>
    <p:extLst>
      <p:ext uri="{BB962C8B-B14F-4D97-AF65-F5344CB8AC3E}">
        <p14:creationId xmlns:p14="http://schemas.microsoft.com/office/powerpoint/2010/main" val="185405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 name="Subtítulo 1">
            <a:extLst>
              <a:ext uri="{FF2B5EF4-FFF2-40B4-BE49-F238E27FC236}">
                <a16:creationId xmlns:a16="http://schemas.microsoft.com/office/drawing/2014/main" id="{B198A8C7-9053-4AD8-B6FD-DD7C04E5B01C}"/>
              </a:ext>
            </a:extLst>
          </p:cNvPr>
          <p:cNvSpPr>
            <a:spLocks noGrp="1"/>
          </p:cNvSpPr>
          <p:nvPr>
            <p:ph type="subTitle" idx="2"/>
          </p:nvPr>
        </p:nvSpPr>
        <p:spPr>
          <a:xfrm>
            <a:off x="500600" y="4609684"/>
            <a:ext cx="8473500" cy="369332"/>
          </a:xfrm>
        </p:spPr>
        <p:txBody>
          <a:bodyPr/>
          <a:lstStyle/>
          <a:p>
            <a:r>
              <a:rPr lang="es-ES" dirty="0"/>
              <a:t>La motivación es mejorar la precisión de las previsiones, las previsiones a corto plazo combinando el DLFM de frecuencia mixta con modelos SARIMA mucho más sencillos.</a:t>
            </a:r>
          </a:p>
        </p:txBody>
      </p:sp>
      <p:sp>
        <p:nvSpPr>
          <p:cNvPr id="231" name="Google Shape;231;p23"/>
          <p:cNvSpPr txBox="1"/>
          <p:nvPr/>
        </p:nvSpPr>
        <p:spPr>
          <a:xfrm>
            <a:off x="502775" y="1307869"/>
            <a:ext cx="1379400"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b="1" dirty="0">
                <a:solidFill>
                  <a:schemeClr val="tx1"/>
                </a:solidFill>
              </a:rPr>
              <a:t>MODELOS</a:t>
            </a:r>
            <a:endParaRPr b="1" dirty="0">
              <a:solidFill>
                <a:schemeClr val="tx1"/>
              </a:solidFill>
            </a:endParaRPr>
          </a:p>
        </p:txBody>
      </p:sp>
      <p:sp>
        <p:nvSpPr>
          <p:cNvPr id="232" name="Google Shape;232;p23"/>
          <p:cNvSpPr txBox="1"/>
          <p:nvPr/>
        </p:nvSpPr>
        <p:spPr>
          <a:xfrm>
            <a:off x="2301240" y="1307869"/>
            <a:ext cx="6456507"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b="1" dirty="0">
                <a:solidFill>
                  <a:srgbClr val="02A5A5"/>
                </a:solidFill>
              </a:rPr>
              <a:t>VARIABLES</a:t>
            </a:r>
            <a:endParaRPr b="1" dirty="0">
              <a:solidFill>
                <a:srgbClr val="02A5A5"/>
              </a:solidFill>
            </a:endParaRPr>
          </a:p>
        </p:txBody>
      </p:sp>
      <p:sp>
        <p:nvSpPr>
          <p:cNvPr id="4" name="Título 3">
            <a:extLst>
              <a:ext uri="{FF2B5EF4-FFF2-40B4-BE49-F238E27FC236}">
                <a16:creationId xmlns:a16="http://schemas.microsoft.com/office/drawing/2014/main" id="{DDFB3626-6633-4226-87B5-CFD57CAAB2B2}"/>
              </a:ext>
            </a:extLst>
          </p:cNvPr>
          <p:cNvSpPr>
            <a:spLocks noGrp="1"/>
          </p:cNvSpPr>
          <p:nvPr>
            <p:ph type="title"/>
          </p:nvPr>
        </p:nvSpPr>
        <p:spPr>
          <a:xfrm>
            <a:off x="471600" y="406726"/>
            <a:ext cx="8502538" cy="342000"/>
          </a:xfrm>
        </p:spPr>
        <p:txBody>
          <a:bodyPr/>
          <a:lstStyle/>
          <a:p>
            <a:r>
              <a:rPr lang="es-ES" dirty="0"/>
              <a:t>La Media Bayesiana de Modelos (MBM), herramienta para mejorar la predicción</a:t>
            </a:r>
          </a:p>
        </p:txBody>
      </p:sp>
      <p:sp>
        <p:nvSpPr>
          <p:cNvPr id="5" name="Flecha: pentágono 4">
            <a:extLst>
              <a:ext uri="{FF2B5EF4-FFF2-40B4-BE49-F238E27FC236}">
                <a16:creationId xmlns:a16="http://schemas.microsoft.com/office/drawing/2014/main" id="{0B607A82-D7E8-4959-AC3F-D27E66371B8C}"/>
              </a:ext>
            </a:extLst>
          </p:cNvPr>
          <p:cNvSpPr/>
          <p:nvPr/>
        </p:nvSpPr>
        <p:spPr>
          <a:xfrm>
            <a:off x="492980" y="1926522"/>
            <a:ext cx="1523644" cy="432770"/>
          </a:xfrm>
          <a:prstGeom prst="homePlate">
            <a:avLst>
              <a:gd name="adj" fmla="val 25806"/>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96BD3B3F-81B3-42F4-B97B-3D1E14F1BC7A}"/>
              </a:ext>
            </a:extLst>
          </p:cNvPr>
          <p:cNvSpPr/>
          <p:nvPr/>
        </p:nvSpPr>
        <p:spPr>
          <a:xfrm>
            <a:off x="1556606" y="2092947"/>
            <a:ext cx="7417532" cy="1025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Google Shape;231;p23">
            <a:extLst>
              <a:ext uri="{FF2B5EF4-FFF2-40B4-BE49-F238E27FC236}">
                <a16:creationId xmlns:a16="http://schemas.microsoft.com/office/drawing/2014/main" id="{D4A637B0-39F3-4A08-BDEE-FE9CAC864FEA}"/>
              </a:ext>
            </a:extLst>
          </p:cNvPr>
          <p:cNvSpPr txBox="1"/>
          <p:nvPr/>
        </p:nvSpPr>
        <p:spPr>
          <a:xfrm>
            <a:off x="664921" y="2035185"/>
            <a:ext cx="891685"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solidFill>
                  <a:schemeClr val="tx1"/>
                </a:solidFill>
              </a:rPr>
              <a:t>MDFL 1</a:t>
            </a:r>
          </a:p>
        </p:txBody>
      </p:sp>
      <p:sp>
        <p:nvSpPr>
          <p:cNvPr id="7" name="Elipse 6">
            <a:extLst>
              <a:ext uri="{FF2B5EF4-FFF2-40B4-BE49-F238E27FC236}">
                <a16:creationId xmlns:a16="http://schemas.microsoft.com/office/drawing/2014/main" id="{E0FB2D3D-8ED6-49D9-B8C7-B5E787C3264C}"/>
              </a:ext>
            </a:extLst>
          </p:cNvPr>
          <p:cNvSpPr/>
          <p:nvPr/>
        </p:nvSpPr>
        <p:spPr>
          <a:xfrm>
            <a:off x="2872898" y="2108229"/>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Google Shape;231;p23">
            <a:extLst>
              <a:ext uri="{FF2B5EF4-FFF2-40B4-BE49-F238E27FC236}">
                <a16:creationId xmlns:a16="http://schemas.microsoft.com/office/drawing/2014/main" id="{98D2C334-BC35-46FA-AF5A-C40F15E592EA}"/>
              </a:ext>
            </a:extLst>
          </p:cNvPr>
          <p:cNvSpPr txBox="1"/>
          <p:nvPr/>
        </p:nvSpPr>
        <p:spPr>
          <a:xfrm>
            <a:off x="2617397" y="1677326"/>
            <a:ext cx="583003" cy="21544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solidFill>
                  <a:srgbClr val="02A5A5"/>
                </a:solidFill>
              </a:rPr>
              <a:t>MITMA</a:t>
            </a:r>
          </a:p>
        </p:txBody>
      </p:sp>
      <p:sp>
        <p:nvSpPr>
          <p:cNvPr id="57" name="Elipse 56">
            <a:extLst>
              <a:ext uri="{FF2B5EF4-FFF2-40B4-BE49-F238E27FC236}">
                <a16:creationId xmlns:a16="http://schemas.microsoft.com/office/drawing/2014/main" id="{B42F86D7-63B7-4BE6-BFC2-CB03BC633EA5}"/>
              </a:ext>
            </a:extLst>
          </p:cNvPr>
          <p:cNvSpPr/>
          <p:nvPr/>
        </p:nvSpPr>
        <p:spPr>
          <a:xfrm>
            <a:off x="4282318" y="2108229"/>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Google Shape;231;p23">
            <a:extLst>
              <a:ext uri="{FF2B5EF4-FFF2-40B4-BE49-F238E27FC236}">
                <a16:creationId xmlns:a16="http://schemas.microsoft.com/office/drawing/2014/main" id="{FA750618-B6A4-4454-A462-22554D4BD34E}"/>
              </a:ext>
            </a:extLst>
          </p:cNvPr>
          <p:cNvSpPr txBox="1"/>
          <p:nvPr/>
        </p:nvSpPr>
        <p:spPr>
          <a:xfrm>
            <a:off x="4092707" y="1677326"/>
            <a:ext cx="451222" cy="21544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solidFill>
                  <a:srgbClr val="02A5A5"/>
                </a:solidFill>
              </a:rPr>
              <a:t>REG</a:t>
            </a:r>
          </a:p>
        </p:txBody>
      </p:sp>
      <p:sp>
        <p:nvSpPr>
          <p:cNvPr id="60" name="Elipse 59">
            <a:extLst>
              <a:ext uri="{FF2B5EF4-FFF2-40B4-BE49-F238E27FC236}">
                <a16:creationId xmlns:a16="http://schemas.microsoft.com/office/drawing/2014/main" id="{18C599D2-F754-4A01-8479-DD279CB0C92C}"/>
              </a:ext>
            </a:extLst>
          </p:cNvPr>
          <p:cNvSpPr/>
          <p:nvPr/>
        </p:nvSpPr>
        <p:spPr>
          <a:xfrm>
            <a:off x="5591706" y="2108229"/>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Google Shape;231;p23">
            <a:extLst>
              <a:ext uri="{FF2B5EF4-FFF2-40B4-BE49-F238E27FC236}">
                <a16:creationId xmlns:a16="http://schemas.microsoft.com/office/drawing/2014/main" id="{F0927C73-D8DC-41EB-A581-1395E6291E61}"/>
              </a:ext>
            </a:extLst>
          </p:cNvPr>
          <p:cNvSpPr txBox="1"/>
          <p:nvPr/>
        </p:nvSpPr>
        <p:spPr>
          <a:xfrm>
            <a:off x="5436236" y="1677326"/>
            <a:ext cx="382941" cy="21544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solidFill>
                  <a:srgbClr val="02A5A5"/>
                </a:solidFill>
              </a:rPr>
              <a:t>FOT</a:t>
            </a:r>
          </a:p>
        </p:txBody>
      </p:sp>
      <p:sp>
        <p:nvSpPr>
          <p:cNvPr id="63" name="Elipse 62">
            <a:extLst>
              <a:ext uri="{FF2B5EF4-FFF2-40B4-BE49-F238E27FC236}">
                <a16:creationId xmlns:a16="http://schemas.microsoft.com/office/drawing/2014/main" id="{90DAAE5C-78D7-4965-8C38-8E714F807ABE}"/>
              </a:ext>
            </a:extLst>
          </p:cNvPr>
          <p:cNvSpPr/>
          <p:nvPr/>
        </p:nvSpPr>
        <p:spPr>
          <a:xfrm>
            <a:off x="6973149" y="2108229"/>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Google Shape;231;p23">
            <a:extLst>
              <a:ext uri="{FF2B5EF4-FFF2-40B4-BE49-F238E27FC236}">
                <a16:creationId xmlns:a16="http://schemas.microsoft.com/office/drawing/2014/main" id="{2D3FB118-FEC9-4BB2-93E6-04E7A74BF3C8}"/>
              </a:ext>
            </a:extLst>
          </p:cNvPr>
          <p:cNvSpPr txBox="1"/>
          <p:nvPr/>
        </p:nvSpPr>
        <p:spPr>
          <a:xfrm>
            <a:off x="6711484" y="1677326"/>
            <a:ext cx="595330" cy="21544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solidFill>
                  <a:srgbClr val="02A5A5"/>
                </a:solidFill>
              </a:rPr>
              <a:t>TINSA</a:t>
            </a:r>
          </a:p>
        </p:txBody>
      </p:sp>
      <p:sp>
        <p:nvSpPr>
          <p:cNvPr id="66" name="Elipse 65">
            <a:extLst>
              <a:ext uri="{FF2B5EF4-FFF2-40B4-BE49-F238E27FC236}">
                <a16:creationId xmlns:a16="http://schemas.microsoft.com/office/drawing/2014/main" id="{84D47EF3-1D48-4963-8CE0-734A616E7B7F}"/>
              </a:ext>
            </a:extLst>
          </p:cNvPr>
          <p:cNvSpPr/>
          <p:nvPr/>
        </p:nvSpPr>
        <p:spPr>
          <a:xfrm>
            <a:off x="8442433" y="2108229"/>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Google Shape;231;p23">
            <a:extLst>
              <a:ext uri="{FF2B5EF4-FFF2-40B4-BE49-F238E27FC236}">
                <a16:creationId xmlns:a16="http://schemas.microsoft.com/office/drawing/2014/main" id="{C1780657-3C54-4F99-B214-56049157486E}"/>
              </a:ext>
            </a:extLst>
          </p:cNvPr>
          <p:cNvSpPr txBox="1"/>
          <p:nvPr/>
        </p:nvSpPr>
        <p:spPr>
          <a:xfrm>
            <a:off x="8199120" y="1677326"/>
            <a:ext cx="558627" cy="21544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solidFill>
                  <a:srgbClr val="02A5A5"/>
                </a:solidFill>
              </a:rPr>
              <a:t>BBVA</a:t>
            </a:r>
          </a:p>
        </p:txBody>
      </p:sp>
      <p:sp>
        <p:nvSpPr>
          <p:cNvPr id="69" name="Flecha: pentágono 68">
            <a:extLst>
              <a:ext uri="{FF2B5EF4-FFF2-40B4-BE49-F238E27FC236}">
                <a16:creationId xmlns:a16="http://schemas.microsoft.com/office/drawing/2014/main" id="{2506F6E7-918C-4090-AFB9-2D13B4748295}"/>
              </a:ext>
            </a:extLst>
          </p:cNvPr>
          <p:cNvSpPr/>
          <p:nvPr/>
        </p:nvSpPr>
        <p:spPr>
          <a:xfrm>
            <a:off x="492980" y="2429442"/>
            <a:ext cx="1523644" cy="432770"/>
          </a:xfrm>
          <a:prstGeom prst="homePlate">
            <a:avLst>
              <a:gd name="adj" fmla="val 25806"/>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Rectángulo 69">
            <a:extLst>
              <a:ext uri="{FF2B5EF4-FFF2-40B4-BE49-F238E27FC236}">
                <a16:creationId xmlns:a16="http://schemas.microsoft.com/office/drawing/2014/main" id="{ECDD1B1A-1B40-417C-BC27-CF5E496FC6F4}"/>
              </a:ext>
            </a:extLst>
          </p:cNvPr>
          <p:cNvSpPr/>
          <p:nvPr/>
        </p:nvSpPr>
        <p:spPr>
          <a:xfrm>
            <a:off x="1564226" y="2594545"/>
            <a:ext cx="7417532" cy="1025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Google Shape;231;p23">
            <a:extLst>
              <a:ext uri="{FF2B5EF4-FFF2-40B4-BE49-F238E27FC236}">
                <a16:creationId xmlns:a16="http://schemas.microsoft.com/office/drawing/2014/main" id="{67473BE2-AAE5-4193-9284-E22A3A38A32A}"/>
              </a:ext>
            </a:extLst>
          </p:cNvPr>
          <p:cNvSpPr txBox="1"/>
          <p:nvPr/>
        </p:nvSpPr>
        <p:spPr>
          <a:xfrm>
            <a:off x="672541" y="2522865"/>
            <a:ext cx="891685"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solidFill>
                  <a:schemeClr val="tx1"/>
                </a:solidFill>
              </a:rPr>
              <a:t>MDFL 2</a:t>
            </a:r>
          </a:p>
        </p:txBody>
      </p:sp>
      <p:sp>
        <p:nvSpPr>
          <p:cNvPr id="72" name="Flecha: pentágono 71">
            <a:extLst>
              <a:ext uri="{FF2B5EF4-FFF2-40B4-BE49-F238E27FC236}">
                <a16:creationId xmlns:a16="http://schemas.microsoft.com/office/drawing/2014/main" id="{BFC3E226-54E7-461A-8EAB-2752BE798014}"/>
              </a:ext>
            </a:extLst>
          </p:cNvPr>
          <p:cNvSpPr/>
          <p:nvPr/>
        </p:nvSpPr>
        <p:spPr>
          <a:xfrm>
            <a:off x="492980" y="2932362"/>
            <a:ext cx="1523644" cy="432770"/>
          </a:xfrm>
          <a:prstGeom prst="homePlate">
            <a:avLst>
              <a:gd name="adj" fmla="val 25806"/>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Rectángulo 72">
            <a:extLst>
              <a:ext uri="{FF2B5EF4-FFF2-40B4-BE49-F238E27FC236}">
                <a16:creationId xmlns:a16="http://schemas.microsoft.com/office/drawing/2014/main" id="{528A47CB-76EF-41C3-B097-D0B5B2D633EE}"/>
              </a:ext>
            </a:extLst>
          </p:cNvPr>
          <p:cNvSpPr/>
          <p:nvPr/>
        </p:nvSpPr>
        <p:spPr>
          <a:xfrm>
            <a:off x="1564226" y="3097465"/>
            <a:ext cx="7417532" cy="1025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Google Shape;231;p23">
            <a:extLst>
              <a:ext uri="{FF2B5EF4-FFF2-40B4-BE49-F238E27FC236}">
                <a16:creationId xmlns:a16="http://schemas.microsoft.com/office/drawing/2014/main" id="{242E6D83-F289-48E1-B59E-6DAAB6F50D7A}"/>
              </a:ext>
            </a:extLst>
          </p:cNvPr>
          <p:cNvSpPr txBox="1"/>
          <p:nvPr/>
        </p:nvSpPr>
        <p:spPr>
          <a:xfrm>
            <a:off x="672541" y="3025785"/>
            <a:ext cx="891685"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solidFill>
                  <a:schemeClr val="tx1"/>
                </a:solidFill>
              </a:rPr>
              <a:t>MDFL 3</a:t>
            </a:r>
          </a:p>
        </p:txBody>
      </p:sp>
      <p:sp>
        <p:nvSpPr>
          <p:cNvPr id="75" name="Flecha: pentágono 74">
            <a:extLst>
              <a:ext uri="{FF2B5EF4-FFF2-40B4-BE49-F238E27FC236}">
                <a16:creationId xmlns:a16="http://schemas.microsoft.com/office/drawing/2014/main" id="{19C2D478-60BA-43EE-9A33-6F291D2D2EF9}"/>
              </a:ext>
            </a:extLst>
          </p:cNvPr>
          <p:cNvSpPr/>
          <p:nvPr/>
        </p:nvSpPr>
        <p:spPr>
          <a:xfrm>
            <a:off x="492980" y="3435282"/>
            <a:ext cx="1523644" cy="432770"/>
          </a:xfrm>
          <a:prstGeom prst="homePlate">
            <a:avLst>
              <a:gd name="adj" fmla="val 25806"/>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ángulo 75">
            <a:extLst>
              <a:ext uri="{FF2B5EF4-FFF2-40B4-BE49-F238E27FC236}">
                <a16:creationId xmlns:a16="http://schemas.microsoft.com/office/drawing/2014/main" id="{A6D7F1D8-BDB1-4C0D-B62B-CC8BE2BA947B}"/>
              </a:ext>
            </a:extLst>
          </p:cNvPr>
          <p:cNvSpPr/>
          <p:nvPr/>
        </p:nvSpPr>
        <p:spPr>
          <a:xfrm>
            <a:off x="1571846" y="3600385"/>
            <a:ext cx="7417532" cy="1025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Google Shape;231;p23">
            <a:extLst>
              <a:ext uri="{FF2B5EF4-FFF2-40B4-BE49-F238E27FC236}">
                <a16:creationId xmlns:a16="http://schemas.microsoft.com/office/drawing/2014/main" id="{A6B83E72-8AB3-4295-A1D6-76F1D790C022}"/>
              </a:ext>
            </a:extLst>
          </p:cNvPr>
          <p:cNvSpPr txBox="1"/>
          <p:nvPr/>
        </p:nvSpPr>
        <p:spPr>
          <a:xfrm>
            <a:off x="680161" y="3551565"/>
            <a:ext cx="891685"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solidFill>
                  <a:schemeClr val="tx1"/>
                </a:solidFill>
              </a:rPr>
              <a:t>SARIMA</a:t>
            </a:r>
          </a:p>
        </p:txBody>
      </p:sp>
      <p:sp>
        <p:nvSpPr>
          <p:cNvPr id="78" name="Flecha: pentágono 77">
            <a:extLst>
              <a:ext uri="{FF2B5EF4-FFF2-40B4-BE49-F238E27FC236}">
                <a16:creationId xmlns:a16="http://schemas.microsoft.com/office/drawing/2014/main" id="{D2215C19-245E-43D4-BF47-ACE470409EC4}"/>
              </a:ext>
            </a:extLst>
          </p:cNvPr>
          <p:cNvSpPr/>
          <p:nvPr/>
        </p:nvSpPr>
        <p:spPr>
          <a:xfrm>
            <a:off x="492980" y="3938202"/>
            <a:ext cx="1523644" cy="432770"/>
          </a:xfrm>
          <a:prstGeom prst="homePlate">
            <a:avLst>
              <a:gd name="adj" fmla="val 25806"/>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ángulo 78">
            <a:extLst>
              <a:ext uri="{FF2B5EF4-FFF2-40B4-BE49-F238E27FC236}">
                <a16:creationId xmlns:a16="http://schemas.microsoft.com/office/drawing/2014/main" id="{18BE4236-52BA-4592-91DC-1AB002C60CE9}"/>
              </a:ext>
            </a:extLst>
          </p:cNvPr>
          <p:cNvSpPr/>
          <p:nvPr/>
        </p:nvSpPr>
        <p:spPr>
          <a:xfrm>
            <a:off x="1548986" y="4103305"/>
            <a:ext cx="7417532" cy="1025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Google Shape;231;p23">
            <a:extLst>
              <a:ext uri="{FF2B5EF4-FFF2-40B4-BE49-F238E27FC236}">
                <a16:creationId xmlns:a16="http://schemas.microsoft.com/office/drawing/2014/main" id="{0A58488B-9A57-4D0F-905E-9AD2456D6571}"/>
              </a:ext>
            </a:extLst>
          </p:cNvPr>
          <p:cNvSpPr txBox="1"/>
          <p:nvPr/>
        </p:nvSpPr>
        <p:spPr>
          <a:xfrm>
            <a:off x="657301" y="4046865"/>
            <a:ext cx="891685" cy="215444"/>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solidFill>
                  <a:schemeClr val="tx1"/>
                </a:solidFill>
              </a:rPr>
              <a:t>BD BBVA</a:t>
            </a:r>
          </a:p>
        </p:txBody>
      </p:sp>
      <p:sp>
        <p:nvSpPr>
          <p:cNvPr id="81" name="Elipse 80">
            <a:extLst>
              <a:ext uri="{FF2B5EF4-FFF2-40B4-BE49-F238E27FC236}">
                <a16:creationId xmlns:a16="http://schemas.microsoft.com/office/drawing/2014/main" id="{614EA0D8-5177-4564-8CAA-10BFBF814230}"/>
              </a:ext>
            </a:extLst>
          </p:cNvPr>
          <p:cNvSpPr/>
          <p:nvPr/>
        </p:nvSpPr>
        <p:spPr>
          <a:xfrm>
            <a:off x="2872898" y="260982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Elipse 81">
            <a:extLst>
              <a:ext uri="{FF2B5EF4-FFF2-40B4-BE49-F238E27FC236}">
                <a16:creationId xmlns:a16="http://schemas.microsoft.com/office/drawing/2014/main" id="{B11BAC19-A701-49CF-90A9-8D890487F0BD}"/>
              </a:ext>
            </a:extLst>
          </p:cNvPr>
          <p:cNvSpPr/>
          <p:nvPr/>
        </p:nvSpPr>
        <p:spPr>
          <a:xfrm>
            <a:off x="2872898" y="311274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Elipse 82">
            <a:extLst>
              <a:ext uri="{FF2B5EF4-FFF2-40B4-BE49-F238E27FC236}">
                <a16:creationId xmlns:a16="http://schemas.microsoft.com/office/drawing/2014/main" id="{0E8284D9-DE32-4BA4-9969-79714F57BD83}"/>
              </a:ext>
            </a:extLst>
          </p:cNvPr>
          <p:cNvSpPr/>
          <p:nvPr/>
        </p:nvSpPr>
        <p:spPr>
          <a:xfrm>
            <a:off x="2872898" y="361566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Elipse 83">
            <a:extLst>
              <a:ext uri="{FF2B5EF4-FFF2-40B4-BE49-F238E27FC236}">
                <a16:creationId xmlns:a16="http://schemas.microsoft.com/office/drawing/2014/main" id="{FD7CE384-24C1-459F-AE6B-34ACC817F768}"/>
              </a:ext>
            </a:extLst>
          </p:cNvPr>
          <p:cNvSpPr/>
          <p:nvPr/>
        </p:nvSpPr>
        <p:spPr>
          <a:xfrm>
            <a:off x="4282318" y="260982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Google Shape;231;p23">
            <a:extLst>
              <a:ext uri="{FF2B5EF4-FFF2-40B4-BE49-F238E27FC236}">
                <a16:creationId xmlns:a16="http://schemas.microsoft.com/office/drawing/2014/main" id="{644C48F6-E031-4B75-B405-C3C85E58BB38}"/>
              </a:ext>
            </a:extLst>
          </p:cNvPr>
          <p:cNvSpPr txBox="1"/>
          <p:nvPr/>
        </p:nvSpPr>
        <p:spPr>
          <a:xfrm>
            <a:off x="4058791" y="2376598"/>
            <a:ext cx="591053" cy="153888"/>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sz="1000" dirty="0">
                <a:solidFill>
                  <a:srgbClr val="02A5A5"/>
                </a:solidFill>
              </a:rPr>
              <a:t>REG (t-3)</a:t>
            </a:r>
          </a:p>
        </p:txBody>
      </p:sp>
      <p:sp>
        <p:nvSpPr>
          <p:cNvPr id="86" name="Elipse 85">
            <a:extLst>
              <a:ext uri="{FF2B5EF4-FFF2-40B4-BE49-F238E27FC236}">
                <a16:creationId xmlns:a16="http://schemas.microsoft.com/office/drawing/2014/main" id="{7766AD57-6B18-47F7-8810-31605987FAA9}"/>
              </a:ext>
            </a:extLst>
          </p:cNvPr>
          <p:cNvSpPr/>
          <p:nvPr/>
        </p:nvSpPr>
        <p:spPr>
          <a:xfrm>
            <a:off x="5591706" y="260982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Elipse 86">
            <a:extLst>
              <a:ext uri="{FF2B5EF4-FFF2-40B4-BE49-F238E27FC236}">
                <a16:creationId xmlns:a16="http://schemas.microsoft.com/office/drawing/2014/main" id="{98102747-6168-432D-BA81-D0AE4B57472B}"/>
              </a:ext>
            </a:extLst>
          </p:cNvPr>
          <p:cNvSpPr/>
          <p:nvPr/>
        </p:nvSpPr>
        <p:spPr>
          <a:xfrm>
            <a:off x="6973149" y="260982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Elipse 87">
            <a:extLst>
              <a:ext uri="{FF2B5EF4-FFF2-40B4-BE49-F238E27FC236}">
                <a16:creationId xmlns:a16="http://schemas.microsoft.com/office/drawing/2014/main" id="{541E5DC9-4D62-498B-94DB-A1F49C2AAFE3}"/>
              </a:ext>
            </a:extLst>
          </p:cNvPr>
          <p:cNvSpPr/>
          <p:nvPr/>
        </p:nvSpPr>
        <p:spPr>
          <a:xfrm>
            <a:off x="6973149" y="311274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Elipse 88">
            <a:extLst>
              <a:ext uri="{FF2B5EF4-FFF2-40B4-BE49-F238E27FC236}">
                <a16:creationId xmlns:a16="http://schemas.microsoft.com/office/drawing/2014/main" id="{22D0F345-33B2-4D05-9D7A-D8DD0B0190E7}"/>
              </a:ext>
            </a:extLst>
          </p:cNvPr>
          <p:cNvSpPr/>
          <p:nvPr/>
        </p:nvSpPr>
        <p:spPr>
          <a:xfrm>
            <a:off x="8442433" y="260982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Elipse 89">
            <a:extLst>
              <a:ext uri="{FF2B5EF4-FFF2-40B4-BE49-F238E27FC236}">
                <a16:creationId xmlns:a16="http://schemas.microsoft.com/office/drawing/2014/main" id="{74312579-635E-4AB6-AEA1-7622106A47EE}"/>
              </a:ext>
            </a:extLst>
          </p:cNvPr>
          <p:cNvSpPr/>
          <p:nvPr/>
        </p:nvSpPr>
        <p:spPr>
          <a:xfrm>
            <a:off x="8442433" y="311274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Elipse 90">
            <a:extLst>
              <a:ext uri="{FF2B5EF4-FFF2-40B4-BE49-F238E27FC236}">
                <a16:creationId xmlns:a16="http://schemas.microsoft.com/office/drawing/2014/main" id="{A9FBA456-FBE6-48A8-B40A-9771B375F2BD}"/>
              </a:ext>
            </a:extLst>
          </p:cNvPr>
          <p:cNvSpPr/>
          <p:nvPr/>
        </p:nvSpPr>
        <p:spPr>
          <a:xfrm>
            <a:off x="8442433" y="4118587"/>
            <a:ext cx="72000" cy="72000"/>
          </a:xfrm>
          <a:prstGeom prst="ellipse">
            <a:avLst/>
          </a:prstGeom>
          <a:solidFill>
            <a:schemeClr val="accent3"/>
          </a:solidFill>
          <a:ln w="127000">
            <a:solidFill>
              <a:srgbClr val="5AC4C4">
                <a:alpha val="5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6185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Subtítulo 1">
            <a:extLst>
              <a:ext uri="{FF2B5EF4-FFF2-40B4-BE49-F238E27FC236}">
                <a16:creationId xmlns:a16="http://schemas.microsoft.com/office/drawing/2014/main" id="{F1FE82B4-B23F-44B7-B709-1EAC7D92AEB3}"/>
              </a:ext>
            </a:extLst>
          </p:cNvPr>
          <p:cNvSpPr>
            <a:spLocks noGrp="1"/>
          </p:cNvSpPr>
          <p:nvPr>
            <p:ph type="subTitle" idx="2"/>
          </p:nvPr>
        </p:nvSpPr>
        <p:spPr>
          <a:xfrm>
            <a:off x="500600" y="4609684"/>
            <a:ext cx="8473500" cy="369332"/>
          </a:xfrm>
        </p:spPr>
        <p:txBody>
          <a:bodyPr/>
          <a:lstStyle/>
          <a:p>
            <a:r>
              <a:rPr lang="es-ES" dirty="0"/>
              <a:t>La combinación lineal de modelos, a través de algoritmos Bayesianos, mejora la capacidad predictiva de BBVA </a:t>
            </a:r>
            <a:r>
              <a:rPr lang="es-ES" dirty="0" err="1"/>
              <a:t>Research</a:t>
            </a:r>
            <a:r>
              <a:rPr lang="es-ES" dirty="0"/>
              <a:t>. En concreto, se aprecia que para distintos horizontes de previsión resultan optimas distintas combinaciones de modelos.</a:t>
            </a:r>
          </a:p>
        </p:txBody>
      </p:sp>
      <p:sp>
        <p:nvSpPr>
          <p:cNvPr id="9" name="Google Shape;71;p12"/>
          <p:cNvSpPr txBox="1"/>
          <p:nvPr/>
        </p:nvSpPr>
        <p:spPr>
          <a:xfrm>
            <a:off x="500400" y="1209600"/>
            <a:ext cx="7636892" cy="368299"/>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PREDICCIÓN DEL PRECIO DE LA VIVIENDA</a:t>
            </a:r>
          </a:p>
          <a:p>
            <a:pPr lvl="0">
              <a:buClr>
                <a:srgbClr val="02A5A5"/>
              </a:buClr>
              <a:buSzPts val="1200"/>
            </a:pPr>
            <a:r>
              <a:rPr lang="es-ES" sz="1000" dirty="0">
                <a:solidFill>
                  <a:srgbClr val="02A5A5"/>
                </a:solidFill>
              </a:rPr>
              <a:t>(ERROR CUADRÁTICO MEDIO, 1T10-1T21)</a:t>
            </a:r>
          </a:p>
        </p:txBody>
      </p:sp>
      <p:graphicFrame>
        <p:nvGraphicFramePr>
          <p:cNvPr id="3" name="Tabla 3">
            <a:extLst>
              <a:ext uri="{FF2B5EF4-FFF2-40B4-BE49-F238E27FC236}">
                <a16:creationId xmlns:a16="http://schemas.microsoft.com/office/drawing/2014/main" id="{BEA8A97B-0FFB-40CF-B1B8-355A9F0D2C91}"/>
              </a:ext>
            </a:extLst>
          </p:cNvPr>
          <p:cNvGraphicFramePr>
            <a:graphicFrameLocks noGrp="1"/>
          </p:cNvGraphicFramePr>
          <p:nvPr>
            <p:extLst>
              <p:ext uri="{D42A27DB-BD31-4B8C-83A1-F6EECF244321}">
                <p14:modId xmlns:p14="http://schemas.microsoft.com/office/powerpoint/2010/main" val="4150058191"/>
              </p:ext>
            </p:extLst>
          </p:nvPr>
        </p:nvGraphicFramePr>
        <p:xfrm>
          <a:off x="500600" y="1707189"/>
          <a:ext cx="8473535" cy="2677887"/>
        </p:xfrm>
        <a:graphic>
          <a:graphicData uri="http://schemas.openxmlformats.org/drawingml/2006/table">
            <a:tbl>
              <a:tblPr firstRow="1" bandRow="1">
                <a:tableStyleId>{35BC8F2D-3D09-435D-AB4A-77FF656DEE00}</a:tableStyleId>
              </a:tblPr>
              <a:tblGrid>
                <a:gridCol w="2615980">
                  <a:extLst>
                    <a:ext uri="{9D8B030D-6E8A-4147-A177-3AD203B41FA5}">
                      <a16:colId xmlns:a16="http://schemas.microsoft.com/office/drawing/2014/main" val="3111443038"/>
                    </a:ext>
                  </a:extLst>
                </a:gridCol>
                <a:gridCol w="1341120">
                  <a:extLst>
                    <a:ext uri="{9D8B030D-6E8A-4147-A177-3AD203B41FA5}">
                      <a16:colId xmlns:a16="http://schemas.microsoft.com/office/drawing/2014/main" val="1071428127"/>
                    </a:ext>
                  </a:extLst>
                </a:gridCol>
                <a:gridCol w="1028700">
                  <a:extLst>
                    <a:ext uri="{9D8B030D-6E8A-4147-A177-3AD203B41FA5}">
                      <a16:colId xmlns:a16="http://schemas.microsoft.com/office/drawing/2014/main" val="4217943858"/>
                    </a:ext>
                  </a:extLst>
                </a:gridCol>
                <a:gridCol w="1165860">
                  <a:extLst>
                    <a:ext uri="{9D8B030D-6E8A-4147-A177-3AD203B41FA5}">
                      <a16:colId xmlns:a16="http://schemas.microsoft.com/office/drawing/2014/main" val="2266737979"/>
                    </a:ext>
                  </a:extLst>
                </a:gridCol>
                <a:gridCol w="746760">
                  <a:extLst>
                    <a:ext uri="{9D8B030D-6E8A-4147-A177-3AD203B41FA5}">
                      <a16:colId xmlns:a16="http://schemas.microsoft.com/office/drawing/2014/main" val="3571264330"/>
                    </a:ext>
                  </a:extLst>
                </a:gridCol>
                <a:gridCol w="807720">
                  <a:extLst>
                    <a:ext uri="{9D8B030D-6E8A-4147-A177-3AD203B41FA5}">
                      <a16:colId xmlns:a16="http://schemas.microsoft.com/office/drawing/2014/main" val="203373915"/>
                    </a:ext>
                  </a:extLst>
                </a:gridCol>
                <a:gridCol w="767395">
                  <a:extLst>
                    <a:ext uri="{9D8B030D-6E8A-4147-A177-3AD203B41FA5}">
                      <a16:colId xmlns:a16="http://schemas.microsoft.com/office/drawing/2014/main" val="3600270151"/>
                    </a:ext>
                  </a:extLst>
                </a:gridCol>
              </a:tblGrid>
              <a:tr h="0">
                <a:tc>
                  <a:txBody>
                    <a:bodyPr/>
                    <a:lstStyle/>
                    <a:p>
                      <a:endParaRPr lang="es-ES"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s-ES" sz="1400" noProof="0" dirty="0">
                          <a:solidFill>
                            <a:srgbClr val="FFFFFF"/>
                          </a:solidFill>
                        </a:rPr>
                        <a:t>Previsión </a:t>
                      </a:r>
                    </a:p>
                    <a:p>
                      <a:pPr marL="0" marR="0" lvl="0" indent="0" algn="ctr" rtl="0">
                        <a:lnSpc>
                          <a:spcPct val="100000"/>
                        </a:lnSpc>
                        <a:spcBef>
                          <a:spcPts val="0"/>
                        </a:spcBef>
                        <a:spcAft>
                          <a:spcPts val="0"/>
                        </a:spcAft>
                        <a:buClr>
                          <a:srgbClr val="FFFFFF"/>
                        </a:buClr>
                        <a:buSzPts val="1000"/>
                        <a:buFont typeface="Arial"/>
                        <a:buNone/>
                      </a:pPr>
                      <a:r>
                        <a:rPr lang="es-ES" sz="1200" noProof="0" dirty="0">
                          <a:solidFill>
                            <a:srgbClr val="FFFFFF"/>
                          </a:solidFill>
                        </a:rPr>
                        <a:t>(T-1)</a:t>
                      </a:r>
                      <a:endParaRPr lang="es-ES" sz="1200"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gridSpan="3">
                  <a:txBody>
                    <a:bodyPr/>
                    <a:lstStyle/>
                    <a:p>
                      <a:pPr marL="0" lvl="0" indent="0" algn="ctr" rtl="0">
                        <a:spcBef>
                          <a:spcPts val="0"/>
                        </a:spcBef>
                        <a:spcAft>
                          <a:spcPts val="0"/>
                        </a:spcAft>
                        <a:buNone/>
                      </a:pPr>
                      <a:r>
                        <a:rPr lang="es-ES" sz="1400" noProof="0" dirty="0" err="1">
                          <a:solidFill>
                            <a:srgbClr val="FFFFFF"/>
                          </a:solidFill>
                        </a:rPr>
                        <a:t>Nowcast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tc hMerge="1">
                  <a:txBody>
                    <a:bodyPr/>
                    <a:lstStyle/>
                    <a:p>
                      <a:endParaRPr lang="es-ES" dirty="0"/>
                    </a:p>
                  </a:txBody>
                  <a:tcPr/>
                </a:tc>
                <a:tc gridSpan="2">
                  <a:txBody>
                    <a:bodyPr/>
                    <a:lstStyle/>
                    <a:p>
                      <a:pPr marL="0" lvl="0" indent="0" algn="ctr" rtl="0">
                        <a:spcBef>
                          <a:spcPts val="0"/>
                        </a:spcBef>
                        <a:spcAft>
                          <a:spcPts val="0"/>
                        </a:spcAft>
                        <a:buNone/>
                      </a:pPr>
                      <a:r>
                        <a:rPr lang="es-ES" sz="1400" noProof="0" dirty="0" err="1">
                          <a:solidFill>
                            <a:srgbClr val="FFFFFF"/>
                          </a:solidFill>
                        </a:rPr>
                        <a:t>Backast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extLst>
                  <a:ext uri="{0D108BD9-81ED-4DB2-BD59-A6C34878D82A}">
                    <a16:rowId xmlns:a16="http://schemas.microsoft.com/office/drawing/2014/main" val="581233611"/>
                  </a:ext>
                </a:extLst>
              </a:tr>
              <a:tr h="235911">
                <a:tc>
                  <a:txBody>
                    <a:bodyPr/>
                    <a:lstStyle/>
                    <a:p>
                      <a:endParaRPr lang="es-ES" noProof="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None/>
                      </a:pPr>
                      <a:r>
                        <a:rPr lang="es-ES" sz="1200" noProof="0">
                          <a:solidFill>
                            <a:schemeClr val="accent3"/>
                          </a:solidFill>
                        </a:rPr>
                        <a:t>m=3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m=3</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extLst>
                  <a:ext uri="{0D108BD9-81ED-4DB2-BD59-A6C34878D82A}">
                    <a16:rowId xmlns:a16="http://schemas.microsoft.com/office/drawing/2014/main" val="2315511835"/>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s-ES" sz="1200" noProof="0" dirty="0">
                          <a:solidFill>
                            <a:srgbClr val="004481"/>
                          </a:solidFill>
                        </a:rPr>
                        <a:t>MDFL 1</a:t>
                      </a:r>
                      <a:endParaRPr lang="es-ES" sz="1200" u="none" strike="noStrike" cap="none" noProof="0"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chemeClr val="tx1"/>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0,017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3459944403"/>
                  </a:ext>
                </a:extLst>
              </a:tr>
              <a:tr h="325716">
                <a:tc>
                  <a:txBody>
                    <a:bodyPr/>
                    <a:lstStyle/>
                    <a:p>
                      <a:pPr marL="114300" lvl="0" indent="0" algn="l" rtl="0">
                        <a:spcBef>
                          <a:spcPts val="0"/>
                        </a:spcBef>
                        <a:spcAft>
                          <a:spcPts val="0"/>
                        </a:spcAft>
                        <a:buNone/>
                      </a:pPr>
                      <a:r>
                        <a:rPr lang="es-ES" sz="1200" noProof="0">
                          <a:solidFill>
                            <a:srgbClr val="004481"/>
                          </a:solidFill>
                        </a:rPr>
                        <a:t>MDFL </a:t>
                      </a:r>
                      <a:r>
                        <a:rPr lang="es-ES" sz="1200" noProof="0">
                          <a:solidFill>
                            <a:schemeClr val="dk1"/>
                          </a:solidFill>
                        </a:rPr>
                        <a:t>2</a:t>
                      </a:r>
                      <a:endParaRPr lang="es-ES" sz="1200" noProof="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chemeClr val="tx1"/>
                          </a:solidFill>
                        </a:rPr>
                        <a:t>0,021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chemeClr val="tx1"/>
                          </a:solidFill>
                        </a:rPr>
                        <a:t>0,020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noProof="0">
                          <a:solidFill>
                            <a:schemeClr val="tx1"/>
                          </a:solidFill>
                        </a:rPr>
                        <a:t>0,021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chemeClr val="tx1"/>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chemeClr val="tx1"/>
                          </a:solidFill>
                        </a:rPr>
                        <a:t>0,011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noProof="0">
                          <a:solidFill>
                            <a:schemeClr val="tx1"/>
                          </a:solidFill>
                        </a:rPr>
                        <a:t>0,012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60084345"/>
                  </a:ext>
                </a:extLst>
              </a:tr>
              <a:tr h="325716">
                <a:tc>
                  <a:txBody>
                    <a:bodyPr/>
                    <a:lstStyle/>
                    <a:p>
                      <a:pPr marL="114300" marR="0" lvl="0" indent="0" algn="l" rtl="0">
                        <a:lnSpc>
                          <a:spcPct val="100000"/>
                        </a:lnSpc>
                        <a:spcBef>
                          <a:spcPts val="0"/>
                        </a:spcBef>
                        <a:spcAft>
                          <a:spcPts val="0"/>
                        </a:spcAft>
                        <a:buNone/>
                      </a:pPr>
                      <a:r>
                        <a:rPr lang="es-ES" sz="1200" noProof="0" dirty="0">
                          <a:solidFill>
                            <a:srgbClr val="004481"/>
                          </a:solidFill>
                        </a:rPr>
                        <a:t>MDFL </a:t>
                      </a:r>
                      <a:r>
                        <a:rPr lang="es-ES" sz="1200" noProof="0" dirty="0">
                          <a:solidFill>
                            <a:schemeClr val="dk1"/>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chemeClr val="tx1"/>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chemeClr val="tx1"/>
                          </a:solidFill>
                        </a:rPr>
                        <a:t>0,023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chemeClr val="tx1"/>
                          </a:solidFill>
                        </a:rPr>
                        <a:t>0,018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chemeClr val="tx1"/>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chemeClr val="tx1"/>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chemeClr val="tx1"/>
                          </a:solidFill>
                        </a:rPr>
                        <a:t>0,011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136879916"/>
                  </a:ext>
                </a:extLst>
              </a:tr>
              <a:tr h="325716">
                <a:tc>
                  <a:txBody>
                    <a:bodyPr/>
                    <a:lstStyle/>
                    <a:p>
                      <a:pPr marL="114300" marR="0" lvl="0" indent="0" algn="l" rtl="0">
                        <a:lnSpc>
                          <a:spcPct val="100000"/>
                        </a:lnSpc>
                        <a:spcBef>
                          <a:spcPts val="0"/>
                        </a:spcBef>
                        <a:spcAft>
                          <a:spcPts val="0"/>
                        </a:spcAft>
                        <a:buNone/>
                      </a:pPr>
                      <a:r>
                        <a:rPr lang="es-ES" sz="1200" b="1" noProof="0" dirty="0">
                          <a:solidFill>
                            <a:schemeClr val="tx1"/>
                          </a:solidFill>
                        </a:rPr>
                        <a:t>MBM</a:t>
                      </a:r>
                      <a:r>
                        <a:rPr lang="es-ES" sz="1200" b="1" baseline="0" noProof="0" dirty="0">
                          <a:solidFill>
                            <a:schemeClr val="tx1"/>
                          </a:solidFill>
                        </a:rPr>
                        <a:t> </a:t>
                      </a:r>
                      <a:r>
                        <a:rPr lang="es-ES" sz="1200" b="1" noProof="0" dirty="0">
                          <a:solidFill>
                            <a:schemeClr val="tx1"/>
                          </a:solidFill>
                        </a:rPr>
                        <a:t>(mejor)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chemeClr val="tx1"/>
                          </a:solidFill>
                        </a:rPr>
                        <a:t>0,016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chemeClr val="tx1"/>
                          </a:solidFill>
                        </a:rPr>
                        <a:t>0,015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chemeClr val="tx1"/>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chemeClr val="tx1"/>
                          </a:solidFill>
                        </a:rPr>
                        <a:t>0,009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chemeClr val="tx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chemeClr val="tx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03830590"/>
                  </a:ext>
                </a:extLst>
              </a:tr>
              <a:tr h="325716">
                <a:tc>
                  <a:txBody>
                    <a:bodyPr/>
                    <a:lstStyle/>
                    <a:p>
                      <a:pPr marL="114300" lvl="0" indent="0" algn="l" rtl="0">
                        <a:spcBef>
                          <a:spcPts val="0"/>
                        </a:spcBef>
                        <a:spcAft>
                          <a:spcPts val="0"/>
                        </a:spcAft>
                        <a:buNone/>
                      </a:pPr>
                      <a:r>
                        <a:rPr lang="es-ES" sz="1200" b="1" noProof="0" dirty="0">
                          <a:solidFill>
                            <a:schemeClr val="tx1"/>
                          </a:solidFill>
                        </a:rPr>
                        <a:t>MBM</a:t>
                      </a:r>
                      <a:r>
                        <a:rPr lang="es-ES" sz="1200" b="1" baseline="0" noProof="0" dirty="0">
                          <a:solidFill>
                            <a:schemeClr val="tx1"/>
                          </a:solidFill>
                        </a:rPr>
                        <a:t> </a:t>
                      </a:r>
                      <a:r>
                        <a:rPr lang="es-ES" sz="1200" b="1" noProof="0" dirty="0">
                          <a:solidFill>
                            <a:schemeClr val="tx1"/>
                          </a:solidFill>
                        </a:rPr>
                        <a:t>(todos)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chemeClr val="tx1"/>
                          </a:solidFill>
                        </a:rPr>
                        <a:t>0,015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a:solidFill>
                            <a:schemeClr val="tx1"/>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s-ES" sz="1200" b="1" noProof="0" dirty="0">
                          <a:solidFill>
                            <a:schemeClr val="tx1"/>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chemeClr val="tx1"/>
                          </a:solidFill>
                        </a:rPr>
                        <a:t>0,009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chemeClr val="tx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chemeClr val="tx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4098314349"/>
                  </a:ext>
                </a:extLst>
              </a:tr>
              <a:tr h="325716">
                <a:tc>
                  <a:txBody>
                    <a:bodyPr/>
                    <a:lstStyle/>
                    <a:p>
                      <a:pPr marL="114300" lvl="0" indent="0" algn="l" rtl="0">
                        <a:spcBef>
                          <a:spcPts val="0"/>
                        </a:spcBef>
                        <a:spcAft>
                          <a:spcPts val="0"/>
                        </a:spcAft>
                        <a:buNone/>
                      </a:pPr>
                      <a:r>
                        <a:rPr lang="es-ES" sz="1200" b="1" noProof="0" dirty="0">
                          <a:solidFill>
                            <a:schemeClr val="accent6"/>
                          </a:solidFill>
                        </a:rPr>
                        <a:t>Previsiones</a:t>
                      </a:r>
                      <a:r>
                        <a:rPr lang="es-ES" sz="1200" b="1" baseline="0" noProof="0" dirty="0">
                          <a:solidFill>
                            <a:schemeClr val="accent6"/>
                          </a:solidFill>
                        </a:rPr>
                        <a:t> históricas de </a:t>
                      </a:r>
                      <a:r>
                        <a:rPr lang="es-ES" sz="1200" b="1" noProof="0" dirty="0">
                          <a:solidFill>
                            <a:schemeClr val="accent6"/>
                          </a:solidFill>
                        </a:rPr>
                        <a:t>BBVA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s-ES" sz="1200" b="1" noProof="0" dirty="0">
                          <a:solidFill>
                            <a:schemeClr val="accent6"/>
                          </a:solidFill>
                        </a:rPr>
                        <a:t>0,046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s-ES" sz="1200" b="1" noProof="0" dirty="0">
                          <a:solidFill>
                            <a:schemeClr val="accent6"/>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s-ES" sz="1200" b="1" noProof="0" dirty="0">
                          <a:solidFill>
                            <a:schemeClr val="accent6"/>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s-ES" sz="1200" b="1" noProof="0" dirty="0">
                          <a:solidFill>
                            <a:schemeClr val="accent6"/>
                          </a:solidFill>
                        </a:rPr>
                        <a:t>0,019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s-ES" sz="1200" b="1" noProof="0" dirty="0">
                          <a:solidFill>
                            <a:schemeClr val="accent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s-ES" sz="1200" b="1" noProof="0" dirty="0">
                          <a:solidFill>
                            <a:schemeClr val="accent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extLst>
                  <a:ext uri="{0D108BD9-81ED-4DB2-BD59-A6C34878D82A}">
                    <a16:rowId xmlns:a16="http://schemas.microsoft.com/office/drawing/2014/main" val="4267460882"/>
                  </a:ext>
                </a:extLst>
              </a:tr>
            </a:tbl>
          </a:graphicData>
        </a:graphic>
      </p:graphicFrame>
      <p:sp>
        <p:nvSpPr>
          <p:cNvPr id="4" name="Elipse 3">
            <a:extLst>
              <a:ext uri="{FF2B5EF4-FFF2-40B4-BE49-F238E27FC236}">
                <a16:creationId xmlns:a16="http://schemas.microsoft.com/office/drawing/2014/main" id="{D687699E-601B-4090-873C-2BD7C811CBDA}"/>
              </a:ext>
            </a:extLst>
          </p:cNvPr>
          <p:cNvSpPr/>
          <p:nvPr/>
        </p:nvSpPr>
        <p:spPr>
          <a:xfrm>
            <a:off x="8389620" y="748725"/>
            <a:ext cx="678180" cy="61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op1</a:t>
            </a:r>
          </a:p>
        </p:txBody>
      </p:sp>
      <p:sp>
        <p:nvSpPr>
          <p:cNvPr id="6" name="Título 5">
            <a:extLst>
              <a:ext uri="{FF2B5EF4-FFF2-40B4-BE49-F238E27FC236}">
                <a16:creationId xmlns:a16="http://schemas.microsoft.com/office/drawing/2014/main" id="{5FA95635-0A93-41DA-BC85-F448DEE0640B}"/>
              </a:ext>
            </a:extLst>
          </p:cNvPr>
          <p:cNvSpPr>
            <a:spLocks noGrp="1"/>
          </p:cNvSpPr>
          <p:nvPr>
            <p:ph type="title"/>
          </p:nvPr>
        </p:nvSpPr>
        <p:spPr/>
        <p:txBody>
          <a:bodyPr/>
          <a:lstStyle/>
          <a:p>
            <a:r>
              <a:rPr lang="es-ES" dirty="0"/>
              <a:t>La Media Bayesiana de Modelos (MBM), herramienta para mejorar la predicción</a:t>
            </a:r>
          </a:p>
        </p:txBody>
      </p:sp>
    </p:spTree>
    <p:extLst>
      <p:ext uri="{BB962C8B-B14F-4D97-AF65-F5344CB8AC3E}">
        <p14:creationId xmlns:p14="http://schemas.microsoft.com/office/powerpoint/2010/main" val="422931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Subtítulo 1">
            <a:extLst>
              <a:ext uri="{FF2B5EF4-FFF2-40B4-BE49-F238E27FC236}">
                <a16:creationId xmlns:a16="http://schemas.microsoft.com/office/drawing/2014/main" id="{F1FE82B4-B23F-44B7-B709-1EAC7D92AEB3}"/>
              </a:ext>
            </a:extLst>
          </p:cNvPr>
          <p:cNvSpPr>
            <a:spLocks noGrp="1"/>
          </p:cNvSpPr>
          <p:nvPr>
            <p:ph type="subTitle" idx="2"/>
          </p:nvPr>
        </p:nvSpPr>
        <p:spPr>
          <a:xfrm>
            <a:off x="500600" y="4609684"/>
            <a:ext cx="8473500" cy="369332"/>
          </a:xfrm>
        </p:spPr>
        <p:txBody>
          <a:bodyPr/>
          <a:lstStyle/>
          <a:p>
            <a:r>
              <a:rPr lang="es-ES" dirty="0"/>
              <a:t>La combinación lineal de modelos, a través de algoritmos Bayesianos, mejora la capacidad predictiva de BBVA </a:t>
            </a:r>
            <a:r>
              <a:rPr lang="es-ES" dirty="0" err="1"/>
              <a:t>Research</a:t>
            </a:r>
            <a:r>
              <a:rPr lang="es-ES" dirty="0"/>
              <a:t>. En concreto, se aprecia que para distintos horizontes de previsión resultan optimas distintas combinaciones de modelos.</a:t>
            </a:r>
          </a:p>
        </p:txBody>
      </p:sp>
      <p:sp>
        <p:nvSpPr>
          <p:cNvPr id="9" name="Google Shape;71;p12"/>
          <p:cNvSpPr txBox="1"/>
          <p:nvPr/>
        </p:nvSpPr>
        <p:spPr>
          <a:xfrm>
            <a:off x="500400" y="1209600"/>
            <a:ext cx="7636892" cy="368299"/>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PREDICCIÓN DEL PRECIO DE LA VIVIENDA</a:t>
            </a:r>
          </a:p>
          <a:p>
            <a:pPr lvl="0">
              <a:buClr>
                <a:srgbClr val="02A5A5"/>
              </a:buClr>
              <a:buSzPts val="1200"/>
            </a:pPr>
            <a:r>
              <a:rPr lang="es-ES" sz="1000" dirty="0">
                <a:solidFill>
                  <a:srgbClr val="02A5A5"/>
                </a:solidFill>
              </a:rPr>
              <a:t>(ERROR CUADRÁTICO MEDIO, 1T10-1T21)</a:t>
            </a:r>
          </a:p>
        </p:txBody>
      </p:sp>
      <p:graphicFrame>
        <p:nvGraphicFramePr>
          <p:cNvPr id="3" name="Tabla 3">
            <a:extLst>
              <a:ext uri="{FF2B5EF4-FFF2-40B4-BE49-F238E27FC236}">
                <a16:creationId xmlns:a16="http://schemas.microsoft.com/office/drawing/2014/main" id="{BEA8A97B-0FFB-40CF-B1B8-355A9F0D2C91}"/>
              </a:ext>
            </a:extLst>
          </p:cNvPr>
          <p:cNvGraphicFramePr>
            <a:graphicFrameLocks noGrp="1"/>
          </p:cNvGraphicFramePr>
          <p:nvPr>
            <p:extLst>
              <p:ext uri="{D42A27DB-BD31-4B8C-83A1-F6EECF244321}">
                <p14:modId xmlns:p14="http://schemas.microsoft.com/office/powerpoint/2010/main" val="4157541124"/>
              </p:ext>
            </p:extLst>
          </p:nvPr>
        </p:nvGraphicFramePr>
        <p:xfrm>
          <a:off x="500600" y="1707189"/>
          <a:ext cx="8473535" cy="2677887"/>
        </p:xfrm>
        <a:graphic>
          <a:graphicData uri="http://schemas.openxmlformats.org/drawingml/2006/table">
            <a:tbl>
              <a:tblPr firstRow="1" bandRow="1">
                <a:tableStyleId>{35BC8F2D-3D09-435D-AB4A-77FF656DEE00}</a:tableStyleId>
              </a:tblPr>
              <a:tblGrid>
                <a:gridCol w="2615980">
                  <a:extLst>
                    <a:ext uri="{9D8B030D-6E8A-4147-A177-3AD203B41FA5}">
                      <a16:colId xmlns:a16="http://schemas.microsoft.com/office/drawing/2014/main" val="3111443038"/>
                    </a:ext>
                  </a:extLst>
                </a:gridCol>
                <a:gridCol w="1341120">
                  <a:extLst>
                    <a:ext uri="{9D8B030D-6E8A-4147-A177-3AD203B41FA5}">
                      <a16:colId xmlns:a16="http://schemas.microsoft.com/office/drawing/2014/main" val="1071428127"/>
                    </a:ext>
                  </a:extLst>
                </a:gridCol>
                <a:gridCol w="1028700">
                  <a:extLst>
                    <a:ext uri="{9D8B030D-6E8A-4147-A177-3AD203B41FA5}">
                      <a16:colId xmlns:a16="http://schemas.microsoft.com/office/drawing/2014/main" val="4217943858"/>
                    </a:ext>
                  </a:extLst>
                </a:gridCol>
                <a:gridCol w="1165860">
                  <a:extLst>
                    <a:ext uri="{9D8B030D-6E8A-4147-A177-3AD203B41FA5}">
                      <a16:colId xmlns:a16="http://schemas.microsoft.com/office/drawing/2014/main" val="2266737979"/>
                    </a:ext>
                  </a:extLst>
                </a:gridCol>
                <a:gridCol w="746760">
                  <a:extLst>
                    <a:ext uri="{9D8B030D-6E8A-4147-A177-3AD203B41FA5}">
                      <a16:colId xmlns:a16="http://schemas.microsoft.com/office/drawing/2014/main" val="3571264330"/>
                    </a:ext>
                  </a:extLst>
                </a:gridCol>
                <a:gridCol w="807720">
                  <a:extLst>
                    <a:ext uri="{9D8B030D-6E8A-4147-A177-3AD203B41FA5}">
                      <a16:colId xmlns:a16="http://schemas.microsoft.com/office/drawing/2014/main" val="203373915"/>
                    </a:ext>
                  </a:extLst>
                </a:gridCol>
                <a:gridCol w="767395">
                  <a:extLst>
                    <a:ext uri="{9D8B030D-6E8A-4147-A177-3AD203B41FA5}">
                      <a16:colId xmlns:a16="http://schemas.microsoft.com/office/drawing/2014/main" val="3600270151"/>
                    </a:ext>
                  </a:extLst>
                </a:gridCol>
              </a:tblGrid>
              <a:tr h="0">
                <a:tc>
                  <a:txBody>
                    <a:bodyPr/>
                    <a:lstStyle/>
                    <a:p>
                      <a:endParaRPr lang="es-ES"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s-ES" sz="1400" noProof="0" dirty="0">
                          <a:solidFill>
                            <a:srgbClr val="FFFFFF"/>
                          </a:solidFill>
                        </a:rPr>
                        <a:t>Previsión </a:t>
                      </a:r>
                    </a:p>
                    <a:p>
                      <a:pPr marL="0" marR="0" lvl="0" indent="0" algn="ctr" rtl="0">
                        <a:lnSpc>
                          <a:spcPct val="100000"/>
                        </a:lnSpc>
                        <a:spcBef>
                          <a:spcPts val="0"/>
                        </a:spcBef>
                        <a:spcAft>
                          <a:spcPts val="0"/>
                        </a:spcAft>
                        <a:buClr>
                          <a:srgbClr val="FFFFFF"/>
                        </a:buClr>
                        <a:buSzPts val="1000"/>
                        <a:buFont typeface="Arial"/>
                        <a:buNone/>
                      </a:pPr>
                      <a:r>
                        <a:rPr lang="es-ES" sz="1200" noProof="0" dirty="0">
                          <a:solidFill>
                            <a:srgbClr val="FFFFFF"/>
                          </a:solidFill>
                        </a:rPr>
                        <a:t>(T-1)</a:t>
                      </a:r>
                      <a:endParaRPr lang="es-ES" sz="1200"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gridSpan="3">
                  <a:txBody>
                    <a:bodyPr/>
                    <a:lstStyle/>
                    <a:p>
                      <a:pPr marL="0" lvl="0" indent="0" algn="ctr" rtl="0">
                        <a:spcBef>
                          <a:spcPts val="0"/>
                        </a:spcBef>
                        <a:spcAft>
                          <a:spcPts val="0"/>
                        </a:spcAft>
                        <a:buNone/>
                      </a:pPr>
                      <a:r>
                        <a:rPr lang="es-ES" sz="1400" noProof="0" dirty="0" err="1">
                          <a:solidFill>
                            <a:srgbClr val="FFFFFF"/>
                          </a:solidFill>
                        </a:rPr>
                        <a:t>Nowcast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tc hMerge="1">
                  <a:txBody>
                    <a:bodyPr/>
                    <a:lstStyle/>
                    <a:p>
                      <a:endParaRPr lang="es-ES" dirty="0"/>
                    </a:p>
                  </a:txBody>
                  <a:tcPr/>
                </a:tc>
                <a:tc gridSpan="2">
                  <a:txBody>
                    <a:bodyPr/>
                    <a:lstStyle/>
                    <a:p>
                      <a:pPr marL="0" lvl="0" indent="0" algn="ctr" rtl="0">
                        <a:spcBef>
                          <a:spcPts val="0"/>
                        </a:spcBef>
                        <a:spcAft>
                          <a:spcPts val="0"/>
                        </a:spcAft>
                        <a:buNone/>
                      </a:pPr>
                      <a:r>
                        <a:rPr lang="es-ES" sz="1400" noProof="0" dirty="0" err="1">
                          <a:solidFill>
                            <a:srgbClr val="FFFFFF"/>
                          </a:solidFill>
                        </a:rPr>
                        <a:t>Backast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extLst>
                  <a:ext uri="{0D108BD9-81ED-4DB2-BD59-A6C34878D82A}">
                    <a16:rowId xmlns:a16="http://schemas.microsoft.com/office/drawing/2014/main" val="581233611"/>
                  </a:ext>
                </a:extLst>
              </a:tr>
              <a:tr h="235911">
                <a:tc>
                  <a:txBody>
                    <a:bodyPr/>
                    <a:lstStyle/>
                    <a:p>
                      <a:endParaRPr lang="es-ES" noProof="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None/>
                      </a:pPr>
                      <a:r>
                        <a:rPr lang="es-ES" sz="1200" noProof="0">
                          <a:solidFill>
                            <a:schemeClr val="accent3"/>
                          </a:solidFill>
                        </a:rPr>
                        <a:t>m=3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m=3</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extLst>
                  <a:ext uri="{0D108BD9-81ED-4DB2-BD59-A6C34878D82A}">
                    <a16:rowId xmlns:a16="http://schemas.microsoft.com/office/drawing/2014/main" val="2315511835"/>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s-ES" sz="1200" noProof="0" dirty="0">
                          <a:solidFill>
                            <a:srgbClr val="004481"/>
                          </a:solidFill>
                        </a:rPr>
                        <a:t>MDFL 1</a:t>
                      </a:r>
                      <a:endParaRPr lang="es-ES" sz="1200" u="none" strike="noStrike" cap="none" noProof="0"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rgbClr val="666666"/>
                          </a:solidFill>
                        </a:rPr>
                        <a:t>0,029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rgbClr val="666666"/>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rgbClr val="666666"/>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rgbClr val="666666"/>
                          </a:solidFill>
                        </a:rPr>
                        <a:t>0,018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a:solidFill>
                            <a:srgbClr val="666666"/>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rgbClr val="666666"/>
                          </a:solidFill>
                        </a:rPr>
                        <a:t>0,017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3459944403"/>
                  </a:ext>
                </a:extLst>
              </a:tr>
              <a:tr h="325716">
                <a:tc>
                  <a:txBody>
                    <a:bodyPr/>
                    <a:lstStyle/>
                    <a:p>
                      <a:pPr marL="114300" lvl="0" indent="0" algn="l" rtl="0">
                        <a:spcBef>
                          <a:spcPts val="0"/>
                        </a:spcBef>
                        <a:spcAft>
                          <a:spcPts val="0"/>
                        </a:spcAft>
                        <a:buNone/>
                      </a:pPr>
                      <a:r>
                        <a:rPr lang="es-ES" sz="1200" noProof="0">
                          <a:solidFill>
                            <a:srgbClr val="004481"/>
                          </a:solidFill>
                        </a:rPr>
                        <a:t>MDFL </a:t>
                      </a:r>
                      <a:r>
                        <a:rPr lang="es-ES" sz="1200" noProof="0">
                          <a:solidFill>
                            <a:schemeClr val="dk1"/>
                          </a:solidFill>
                        </a:rPr>
                        <a:t>2</a:t>
                      </a:r>
                      <a:endParaRPr lang="es-ES" sz="1200" noProof="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rgbClr val="666666"/>
                          </a:solidFill>
                        </a:rPr>
                        <a:t>0,021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noProof="0" dirty="0">
                          <a:solidFill>
                            <a:srgbClr val="666666"/>
                          </a:solidFill>
                        </a:rPr>
                        <a:t>0,021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dirty="0">
                          <a:solidFill>
                            <a:srgbClr val="666666"/>
                          </a:solidFill>
                        </a:rPr>
                        <a:t>0,011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noProof="0" dirty="0">
                          <a:solidFill>
                            <a:srgbClr val="666666"/>
                          </a:solidFill>
                        </a:rPr>
                        <a:t>0,012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60084345"/>
                  </a:ext>
                </a:extLst>
              </a:tr>
              <a:tr h="325716">
                <a:tc>
                  <a:txBody>
                    <a:bodyPr/>
                    <a:lstStyle/>
                    <a:p>
                      <a:pPr marL="114300" marR="0" lvl="0" indent="0" algn="l" rtl="0">
                        <a:lnSpc>
                          <a:spcPct val="100000"/>
                        </a:lnSpc>
                        <a:spcBef>
                          <a:spcPts val="0"/>
                        </a:spcBef>
                        <a:spcAft>
                          <a:spcPts val="0"/>
                        </a:spcAft>
                        <a:buNone/>
                      </a:pPr>
                      <a:r>
                        <a:rPr lang="es-ES" sz="1200" noProof="0" dirty="0">
                          <a:solidFill>
                            <a:srgbClr val="004481"/>
                          </a:solidFill>
                        </a:rPr>
                        <a:t>MDFL </a:t>
                      </a:r>
                      <a:r>
                        <a:rPr lang="es-ES" sz="1200" noProof="0" dirty="0">
                          <a:solidFill>
                            <a:schemeClr val="dk1"/>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a:solidFill>
                            <a:srgbClr val="666666"/>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rgbClr val="666666"/>
                          </a:solidFill>
                        </a:rPr>
                        <a:t>0,023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rgbClr val="666666"/>
                          </a:solidFill>
                        </a:rPr>
                        <a:t>0,018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rgbClr val="666666"/>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0" noProof="0" dirty="0">
                          <a:solidFill>
                            <a:srgbClr val="666666"/>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noProof="0" dirty="0">
                          <a:solidFill>
                            <a:srgbClr val="666666"/>
                          </a:solidFill>
                        </a:rPr>
                        <a:t>0,011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136879916"/>
                  </a:ext>
                </a:extLst>
              </a:tr>
              <a:tr h="325716">
                <a:tc>
                  <a:txBody>
                    <a:bodyPr/>
                    <a:lstStyle/>
                    <a:p>
                      <a:pPr marL="114300" marR="0" lvl="0" indent="0" algn="l" rtl="0">
                        <a:lnSpc>
                          <a:spcPct val="100000"/>
                        </a:lnSpc>
                        <a:spcBef>
                          <a:spcPts val="0"/>
                        </a:spcBef>
                        <a:spcAft>
                          <a:spcPts val="0"/>
                        </a:spcAft>
                        <a:buNone/>
                      </a:pPr>
                      <a:r>
                        <a:rPr lang="es-ES" sz="1200" b="1" noProof="0" dirty="0">
                          <a:solidFill>
                            <a:schemeClr val="tx1"/>
                          </a:solidFill>
                        </a:rPr>
                        <a:t>MBM</a:t>
                      </a:r>
                      <a:r>
                        <a:rPr lang="es-ES" sz="1200" b="1" baseline="0" noProof="0" dirty="0">
                          <a:solidFill>
                            <a:schemeClr val="tx1"/>
                          </a:solidFill>
                        </a:rPr>
                        <a:t> </a:t>
                      </a:r>
                      <a:r>
                        <a:rPr lang="es-ES" sz="1200" b="1" noProof="0" dirty="0">
                          <a:solidFill>
                            <a:schemeClr val="tx1"/>
                          </a:solidFill>
                        </a:rPr>
                        <a:t>(mejor)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s-ES" sz="1200" b="1" noProof="0">
                          <a:solidFill>
                            <a:srgbClr val="66666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03830590"/>
                  </a:ext>
                </a:extLst>
              </a:tr>
              <a:tr h="325716">
                <a:tc>
                  <a:txBody>
                    <a:bodyPr/>
                    <a:lstStyle/>
                    <a:p>
                      <a:pPr marL="114300" lvl="0" indent="0" algn="l" rtl="0">
                        <a:spcBef>
                          <a:spcPts val="0"/>
                        </a:spcBef>
                        <a:spcAft>
                          <a:spcPts val="0"/>
                        </a:spcAft>
                        <a:buNone/>
                      </a:pPr>
                      <a:r>
                        <a:rPr lang="es-ES" sz="1200" b="1" noProof="0" dirty="0">
                          <a:solidFill>
                            <a:schemeClr val="tx1"/>
                          </a:solidFill>
                        </a:rPr>
                        <a:t>MBM</a:t>
                      </a:r>
                      <a:r>
                        <a:rPr lang="es-ES" sz="1200" b="1" baseline="0" noProof="0" dirty="0">
                          <a:solidFill>
                            <a:schemeClr val="tx1"/>
                          </a:solidFill>
                        </a:rPr>
                        <a:t> </a:t>
                      </a:r>
                      <a:r>
                        <a:rPr lang="es-ES" sz="1200" b="1" noProof="0" dirty="0">
                          <a:solidFill>
                            <a:schemeClr val="tx1"/>
                          </a:solidFill>
                        </a:rPr>
                        <a:t>(todos)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a:solidFill>
                            <a:srgbClr val="666666"/>
                          </a:solidFill>
                        </a:rPr>
                        <a:t>0,015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rgbClr val="666666"/>
                          </a:solidFill>
                        </a:rPr>
                        <a:t>0,014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s-ES" sz="1200" b="1" noProof="0" dirty="0">
                          <a:solidFill>
                            <a:srgbClr val="666666"/>
                          </a:solidFill>
                        </a:rPr>
                        <a:t>0,013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a:solidFill>
                            <a:srgbClr val="666666"/>
                          </a:solidFill>
                        </a:rPr>
                        <a:t>0,009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rgbClr val="66666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s-ES" sz="1200" b="1" noProof="0" dirty="0">
                          <a:solidFill>
                            <a:srgbClr val="666666"/>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4098314349"/>
                  </a:ext>
                </a:extLst>
              </a:tr>
              <a:tr h="325716">
                <a:tc>
                  <a:txBody>
                    <a:bodyPr/>
                    <a:lstStyle/>
                    <a:p>
                      <a:pPr marL="114300" lvl="0" indent="0" algn="l" rtl="0">
                        <a:spcBef>
                          <a:spcPts val="0"/>
                        </a:spcBef>
                        <a:spcAft>
                          <a:spcPts val="0"/>
                        </a:spcAft>
                        <a:buNone/>
                      </a:pPr>
                      <a:r>
                        <a:rPr lang="es-ES" sz="1200" b="1" noProof="0">
                          <a:solidFill>
                            <a:schemeClr val="bg1"/>
                          </a:solidFill>
                        </a:rPr>
                        <a:t>Previsiones</a:t>
                      </a:r>
                      <a:r>
                        <a:rPr lang="es-ES" sz="1200" b="1" baseline="0" noProof="0">
                          <a:solidFill>
                            <a:schemeClr val="bg1"/>
                          </a:solidFill>
                        </a:rPr>
                        <a:t> históricas de </a:t>
                      </a:r>
                      <a:r>
                        <a:rPr lang="es-ES" sz="1200" b="1" noProof="0">
                          <a:solidFill>
                            <a:schemeClr val="bg1"/>
                          </a:solidFill>
                        </a:rPr>
                        <a:t>BBVA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lvl="0" indent="0" algn="ctr" rtl="0">
                        <a:spcBef>
                          <a:spcPts val="0"/>
                        </a:spcBef>
                        <a:spcAft>
                          <a:spcPts val="0"/>
                        </a:spcAft>
                        <a:buNone/>
                      </a:pPr>
                      <a:r>
                        <a:rPr lang="es-ES" sz="1200" b="1" noProof="0">
                          <a:solidFill>
                            <a:schemeClr val="bg1"/>
                          </a:solidFill>
                        </a:rPr>
                        <a:t>0,046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lvl="0" indent="0" algn="ctr" rtl="0">
                        <a:spcBef>
                          <a:spcPts val="0"/>
                        </a:spcBef>
                        <a:spcAft>
                          <a:spcPts val="0"/>
                        </a:spcAft>
                        <a:buNone/>
                      </a:pPr>
                      <a:r>
                        <a:rPr lang="es-ES" sz="1200" b="1" noProof="0">
                          <a:solidFill>
                            <a:schemeClr val="bg1"/>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marR="0" lvl="0" indent="0" algn="ctr" rtl="0">
                        <a:lnSpc>
                          <a:spcPct val="100000"/>
                        </a:lnSpc>
                        <a:spcBef>
                          <a:spcPts val="0"/>
                        </a:spcBef>
                        <a:spcAft>
                          <a:spcPts val="0"/>
                        </a:spcAft>
                        <a:buNone/>
                      </a:pPr>
                      <a:r>
                        <a:rPr lang="es-ES" sz="1200" b="1" noProof="0">
                          <a:solidFill>
                            <a:schemeClr val="bg1"/>
                          </a:solidFill>
                        </a:rPr>
                        <a:t>0,025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lvl="0" indent="0" algn="ctr" rtl="0">
                        <a:spcBef>
                          <a:spcPts val="0"/>
                        </a:spcBef>
                        <a:spcAft>
                          <a:spcPts val="0"/>
                        </a:spcAft>
                        <a:buNone/>
                      </a:pPr>
                      <a:r>
                        <a:rPr lang="es-ES" sz="1200" b="1" noProof="0">
                          <a:solidFill>
                            <a:schemeClr val="bg1"/>
                          </a:solidFill>
                        </a:rPr>
                        <a:t>0,019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lvl="0" indent="0" algn="ctr" rtl="0">
                        <a:spcBef>
                          <a:spcPts val="0"/>
                        </a:spcBef>
                        <a:spcAft>
                          <a:spcPts val="0"/>
                        </a:spcAft>
                        <a:buNone/>
                      </a:pPr>
                      <a:r>
                        <a:rPr lang="es-ES" sz="1200" b="1" noProof="0">
                          <a:solidFill>
                            <a:schemeClr val="bg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tc>
                  <a:txBody>
                    <a:bodyPr/>
                    <a:lstStyle/>
                    <a:p>
                      <a:pPr marL="0" lvl="0" indent="0" algn="ctr" rtl="0">
                        <a:spcBef>
                          <a:spcPts val="0"/>
                        </a:spcBef>
                        <a:spcAft>
                          <a:spcPts val="0"/>
                        </a:spcAft>
                        <a:buNone/>
                      </a:pPr>
                      <a:r>
                        <a:rPr lang="es-ES" sz="1200" b="1" noProof="0" dirty="0">
                          <a:solidFill>
                            <a:schemeClr val="bg1"/>
                          </a:solidFill>
                        </a:rPr>
                        <a:t>0,008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5AC4C4"/>
                    </a:solidFill>
                  </a:tcPr>
                </a:tc>
                <a:extLst>
                  <a:ext uri="{0D108BD9-81ED-4DB2-BD59-A6C34878D82A}">
                    <a16:rowId xmlns:a16="http://schemas.microsoft.com/office/drawing/2014/main" val="4267460882"/>
                  </a:ext>
                </a:extLst>
              </a:tr>
            </a:tbl>
          </a:graphicData>
        </a:graphic>
      </p:graphicFrame>
      <p:sp>
        <p:nvSpPr>
          <p:cNvPr id="7" name="Elipse 6">
            <a:extLst>
              <a:ext uri="{FF2B5EF4-FFF2-40B4-BE49-F238E27FC236}">
                <a16:creationId xmlns:a16="http://schemas.microsoft.com/office/drawing/2014/main" id="{FD1CC983-B7D0-4DDD-B0A4-92245F1D8405}"/>
              </a:ext>
            </a:extLst>
          </p:cNvPr>
          <p:cNvSpPr/>
          <p:nvPr/>
        </p:nvSpPr>
        <p:spPr>
          <a:xfrm>
            <a:off x="8389620" y="748725"/>
            <a:ext cx="678180" cy="615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op2</a:t>
            </a:r>
            <a:endParaRPr lang="es-ES" dirty="0"/>
          </a:p>
        </p:txBody>
      </p:sp>
      <p:sp>
        <p:nvSpPr>
          <p:cNvPr id="5" name="Título 4">
            <a:extLst>
              <a:ext uri="{FF2B5EF4-FFF2-40B4-BE49-F238E27FC236}">
                <a16:creationId xmlns:a16="http://schemas.microsoft.com/office/drawing/2014/main" id="{003932BA-C82A-4DB5-A924-1804CBE27456}"/>
              </a:ext>
            </a:extLst>
          </p:cNvPr>
          <p:cNvSpPr>
            <a:spLocks noGrp="1"/>
          </p:cNvSpPr>
          <p:nvPr>
            <p:ph type="title"/>
          </p:nvPr>
        </p:nvSpPr>
        <p:spPr/>
        <p:txBody>
          <a:bodyPr/>
          <a:lstStyle/>
          <a:p>
            <a:r>
              <a:rPr lang="es-ES" dirty="0"/>
              <a:t>La Media Bayesiana de Modelos (MBM), herramienta para mejorar la predicción</a:t>
            </a:r>
          </a:p>
        </p:txBody>
      </p:sp>
    </p:spTree>
    <p:extLst>
      <p:ext uri="{BB962C8B-B14F-4D97-AF65-F5344CB8AC3E}">
        <p14:creationId xmlns:p14="http://schemas.microsoft.com/office/powerpoint/2010/main" val="112001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s-ES" dirty="0"/>
              <a:t>Mensajes principales</a:t>
            </a:r>
            <a:endParaRPr dirty="0"/>
          </a:p>
        </p:txBody>
      </p:sp>
      <p:sp>
        <p:nvSpPr>
          <p:cNvPr id="9" name="6 CuadroTexto">
            <a:extLst>
              <a:ext uri="{FF2B5EF4-FFF2-40B4-BE49-F238E27FC236}">
                <a16:creationId xmlns:a16="http://schemas.microsoft.com/office/drawing/2014/main" id="{2F67FB84-BC4E-4F40-8A8D-69EADD8C6ADD}"/>
              </a:ext>
            </a:extLst>
          </p:cNvPr>
          <p:cNvSpPr txBox="1"/>
          <p:nvPr/>
        </p:nvSpPr>
        <p:spPr>
          <a:xfrm>
            <a:off x="1187450" y="1203325"/>
            <a:ext cx="7786688" cy="3711785"/>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El mercado inmobiliario se caracteriza por la coexistencia de varios indicadores del precio, </a:t>
            </a:r>
            <a:r>
              <a:rPr lang="es-ES" sz="1200" dirty="0">
                <a:solidFill>
                  <a:schemeClr val="accent4"/>
                </a:solidFill>
                <a:latin typeface="Arial" panose="020B0604020202020204" pitchFamily="34" charset="0"/>
                <a:cs typeface="Arial" panose="020B0604020202020204" pitchFamily="34" charset="0"/>
              </a:rPr>
              <a:t>provenientes de varias fuentes que arrojan señales sobre los valores previos a la venta (ej. tasaciones, precio inicial de oferta en portales inmobiliarios), durante la transacción (notarios y registradores) o posteriores (Registro). Estos indicadores también se diferencian en su frecuencia de publicación y retardo respecto al dato de referencia</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Para fortalecer el seguimiento de los precios en el sector, en BBVA introducimos un nuevo indicador construido con Big Data, a partir de las tasaciones utilizadas en la actividad habitual del banco. </a:t>
            </a:r>
            <a:r>
              <a:rPr lang="es-ES" sz="1200" dirty="0">
                <a:solidFill>
                  <a:schemeClr val="accent4"/>
                </a:solidFill>
                <a:latin typeface="Arial" panose="020B0604020202020204" pitchFamily="34" charset="0"/>
                <a:cs typeface="Arial" panose="020B0604020202020204" pitchFamily="34" charset="0"/>
              </a:rPr>
              <a:t>Además, para mejorar las previsiones de precio de en el corto plazo construimos un conjunto de Modelos Factoriales Dinámicos que permiten capturar la dinámica conjunta de los indicadores.</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Los resultados de los modelos son satisfactorios, tanto en lo que respecta a la capacidad explicativa de las variables de mayor interés como a la capacidad de extracción de señales latentes inobservadas del precio de la vivienda. </a:t>
            </a:r>
            <a:r>
              <a:rPr lang="es-ES" sz="1200" dirty="0">
                <a:solidFill>
                  <a:schemeClr val="accent4"/>
                </a:solidFill>
                <a:latin typeface="Arial" panose="020B0604020202020204" pitchFamily="34" charset="0"/>
                <a:cs typeface="Arial" panose="020B0604020202020204" pitchFamily="34" charset="0"/>
              </a:rPr>
              <a:t>La introducción del indicador de alta frecuencia de BBVA en los modelos resulta estadísticamente significativa y se demuestra que aumenta la varianza explicada.</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La combinación lineal de modelos, a través de algoritmos Bayesianos, mejora la capacidad predictiva de BBVA </a:t>
            </a:r>
            <a:r>
              <a:rPr lang="es-ES" sz="1200" dirty="0" err="1">
                <a:solidFill>
                  <a:srgbClr val="219999"/>
                </a:solidFill>
                <a:latin typeface="Arial" panose="020B0604020202020204" pitchFamily="34" charset="0"/>
                <a:cs typeface="Arial" panose="020B0604020202020204" pitchFamily="34" charset="0"/>
              </a:rPr>
              <a:t>Research</a:t>
            </a:r>
            <a:r>
              <a:rPr lang="es-ES" sz="1200" dirty="0">
                <a:solidFill>
                  <a:srgbClr val="219999"/>
                </a:solidFill>
                <a:latin typeface="Arial" panose="020B0604020202020204" pitchFamily="34" charset="0"/>
                <a:cs typeface="Arial" panose="020B0604020202020204" pitchFamily="34" charset="0"/>
              </a:rPr>
              <a:t>. </a:t>
            </a:r>
            <a:r>
              <a:rPr lang="es-ES" sz="1200" dirty="0">
                <a:solidFill>
                  <a:schemeClr val="accent4"/>
                </a:solidFill>
                <a:latin typeface="Arial" panose="020B0604020202020204" pitchFamily="34" charset="0"/>
                <a:cs typeface="Arial" panose="020B0604020202020204" pitchFamily="34" charset="0"/>
              </a:rPr>
              <a:t>En concreto, se demuestra que para distintos horizontes de previsión resultan optimas distintas combinaciones de modelos, en algunas de las cuales se incluyen especificaciones más sencillas como los modelos SARIMA o el propio indicador de alta frecuencia de BBVA-</a:t>
            </a:r>
            <a:r>
              <a:rPr lang="es-ES" sz="1200" dirty="0" err="1">
                <a:solidFill>
                  <a:schemeClr val="accent4"/>
                </a:solidFill>
                <a:latin typeface="Arial" panose="020B0604020202020204" pitchFamily="34" charset="0"/>
                <a:cs typeface="Arial" panose="020B0604020202020204" pitchFamily="34" charset="0"/>
              </a:rPr>
              <a:t>Research</a:t>
            </a:r>
            <a:r>
              <a:rPr lang="es-ES" sz="1200" dirty="0">
                <a:solidFill>
                  <a:schemeClr val="accent4"/>
                </a:solidFill>
                <a:latin typeface="Arial" panose="020B0604020202020204" pitchFamily="34" charset="0"/>
                <a:cs typeface="Arial" panose="020B0604020202020204" pitchFamily="34" charset="0"/>
              </a:rPr>
              <a:t>. </a:t>
            </a:r>
            <a:endParaRPr lang="es-ES" sz="1200" dirty="0">
              <a:solidFill>
                <a:srgbClr val="219999"/>
              </a:solidFill>
              <a:latin typeface="Arial" panose="020B0604020202020204" pitchFamily="34" charset="0"/>
              <a:cs typeface="Arial" panose="020B0604020202020204" pitchFamily="34" charset="0"/>
            </a:endParaRPr>
          </a:p>
        </p:txBody>
      </p:sp>
      <p:pic>
        <p:nvPicPr>
          <p:cNvPr id="11" name="Imagen 10" descr="Dibujo de una persona&#10;&#10;Descripción generada automáticamente con confianza baja">
            <a:extLst>
              <a:ext uri="{FF2B5EF4-FFF2-40B4-BE49-F238E27FC236}">
                <a16:creationId xmlns:a16="http://schemas.microsoft.com/office/drawing/2014/main" id="{628FE37A-5AC7-416D-B110-5F5EE56B497D}"/>
              </a:ext>
            </a:extLst>
          </p:cNvPr>
          <p:cNvPicPr>
            <a:picLocks noChangeAspect="1"/>
          </p:cNvPicPr>
          <p:nvPr/>
        </p:nvPicPr>
        <p:blipFill>
          <a:blip r:embed="rId3"/>
          <a:stretch>
            <a:fillRect/>
          </a:stretch>
        </p:blipFill>
        <p:spPr>
          <a:xfrm>
            <a:off x="423620" y="2058664"/>
            <a:ext cx="622398" cy="621362"/>
          </a:xfrm>
          <a:prstGeom prst="rect">
            <a:avLst/>
          </a:prstGeom>
        </p:spPr>
      </p:pic>
      <p:pic>
        <p:nvPicPr>
          <p:cNvPr id="12" name="Imagen 11" descr="Icono&#10;&#10;Descripción generada automáticamente">
            <a:extLst>
              <a:ext uri="{FF2B5EF4-FFF2-40B4-BE49-F238E27FC236}">
                <a16:creationId xmlns:a16="http://schemas.microsoft.com/office/drawing/2014/main" id="{AF531C8B-D7DF-4FBD-92A3-C9C5A51D6D90}"/>
              </a:ext>
            </a:extLst>
          </p:cNvPr>
          <p:cNvPicPr>
            <a:picLocks noChangeAspect="1"/>
          </p:cNvPicPr>
          <p:nvPr/>
        </p:nvPicPr>
        <p:blipFill>
          <a:blip r:embed="rId4"/>
          <a:stretch>
            <a:fillRect/>
          </a:stretch>
        </p:blipFill>
        <p:spPr>
          <a:xfrm>
            <a:off x="395817" y="3028467"/>
            <a:ext cx="621362" cy="621362"/>
          </a:xfrm>
          <a:prstGeom prst="rect">
            <a:avLst/>
          </a:prstGeom>
        </p:spPr>
      </p:pic>
      <p:pic>
        <p:nvPicPr>
          <p:cNvPr id="13" name="Imagen 12" descr="Icono&#10;&#10;Descripción generada automáticamente">
            <a:extLst>
              <a:ext uri="{FF2B5EF4-FFF2-40B4-BE49-F238E27FC236}">
                <a16:creationId xmlns:a16="http://schemas.microsoft.com/office/drawing/2014/main" id="{97F47C76-F66A-43AA-9C70-E6466250481B}"/>
              </a:ext>
            </a:extLst>
          </p:cNvPr>
          <p:cNvPicPr>
            <a:picLocks noChangeAspect="1"/>
          </p:cNvPicPr>
          <p:nvPr/>
        </p:nvPicPr>
        <p:blipFill>
          <a:blip r:embed="rId5"/>
          <a:stretch>
            <a:fillRect/>
          </a:stretch>
        </p:blipFill>
        <p:spPr>
          <a:xfrm>
            <a:off x="492125" y="1203325"/>
            <a:ext cx="499940" cy="439003"/>
          </a:xfrm>
          <a:prstGeom prst="rect">
            <a:avLst/>
          </a:prstGeom>
        </p:spPr>
      </p:pic>
      <p:pic>
        <p:nvPicPr>
          <p:cNvPr id="14" name="Imagen 13" descr="Una señal en la noche&#10;&#10;Descripción generada automáticamente con confianza baja">
            <a:extLst>
              <a:ext uri="{FF2B5EF4-FFF2-40B4-BE49-F238E27FC236}">
                <a16:creationId xmlns:a16="http://schemas.microsoft.com/office/drawing/2014/main" id="{418184AC-2378-4D58-9871-08281ED48E00}"/>
              </a:ext>
            </a:extLst>
          </p:cNvPr>
          <p:cNvPicPr>
            <a:picLocks noChangeAspect="1"/>
          </p:cNvPicPr>
          <p:nvPr/>
        </p:nvPicPr>
        <p:blipFill>
          <a:blip r:embed="rId6"/>
          <a:stretch>
            <a:fillRect/>
          </a:stretch>
        </p:blipFill>
        <p:spPr>
          <a:xfrm>
            <a:off x="395817" y="3981362"/>
            <a:ext cx="547255" cy="547255"/>
          </a:xfrm>
          <a:prstGeom prst="rect">
            <a:avLst/>
          </a:prstGeom>
        </p:spPr>
      </p:pic>
    </p:spTree>
    <p:extLst>
      <p:ext uri="{BB962C8B-B14F-4D97-AF65-F5344CB8AC3E}">
        <p14:creationId xmlns:p14="http://schemas.microsoft.com/office/powerpoint/2010/main" val="334779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s-ES" dirty="0"/>
              <a:t>Mensajes principales</a:t>
            </a:r>
            <a:endParaRPr b="0" dirty="0"/>
          </a:p>
        </p:txBody>
      </p:sp>
      <p:sp>
        <p:nvSpPr>
          <p:cNvPr id="9" name="6 CuadroTexto">
            <a:extLst>
              <a:ext uri="{FF2B5EF4-FFF2-40B4-BE49-F238E27FC236}">
                <a16:creationId xmlns:a16="http://schemas.microsoft.com/office/drawing/2014/main" id="{2F67FB84-BC4E-4F40-8A8D-69EADD8C6ADD}"/>
              </a:ext>
            </a:extLst>
          </p:cNvPr>
          <p:cNvSpPr txBox="1"/>
          <p:nvPr/>
        </p:nvSpPr>
        <p:spPr>
          <a:xfrm>
            <a:off x="1184564" y="1203325"/>
            <a:ext cx="7662094" cy="3711785"/>
          </a:xfrm>
          <a:prstGeom prst="rect">
            <a:avLst/>
          </a:prstGeom>
        </p:spPr>
        <p:txBody>
          <a:bodyPr wrap="square" lIns="0" tIns="0" rIns="0" bIns="0">
            <a:spAutoFit/>
          </a:bodyPr>
          <a:lstStyle>
            <a:defPPr>
              <a:defRPr lang="es-ES_tradnl"/>
            </a:defPPr>
            <a:lvl1pPr lvl="0" algn="ctr" defTabSz="356599" fontAlgn="auto">
              <a:spcBef>
                <a:spcPts val="0"/>
              </a:spcBef>
              <a:spcAft>
                <a:spcPts val="0"/>
              </a:spcAft>
              <a:defRPr sz="1050" u="none">
                <a:solidFill>
                  <a:schemeClr val="bg2"/>
                </a:solidFill>
                <a:latin typeface="BentonSansBBVA Book" pitchFamily="50" charset="0"/>
                <a:ea typeface="+mn-ea"/>
              </a:defRPr>
            </a:lvl1pPr>
          </a:lstStyle>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El mercado inmobiliario se caracteriza por la coexistencia de varios indicadores del precio, </a:t>
            </a:r>
            <a:r>
              <a:rPr lang="es-ES" sz="1200" dirty="0">
                <a:solidFill>
                  <a:schemeClr val="accent4"/>
                </a:solidFill>
                <a:latin typeface="Arial" panose="020B0604020202020204" pitchFamily="34" charset="0"/>
                <a:cs typeface="Arial" panose="020B0604020202020204" pitchFamily="34" charset="0"/>
              </a:rPr>
              <a:t>provenientes de varias fuentes que arrojan señales sobre los valores previos a la venta (ej. tasaciones, precio inicial de oferta en portales inmobiliarios), durante la transacción (notarios y registradores) o posteriores (Registro). Estos indicadores también se diferencian en su frecuencia de publicación y retardo respecto al dato de referencia.</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Para fortalecer el seguimiento de los precios en el sector, en BBVA introducimos un nuevo indicador construido con Big Data, a partir de las tasaciones utilizadas en la actividad habitual del banco. </a:t>
            </a:r>
            <a:r>
              <a:rPr lang="es-ES" sz="1200" dirty="0">
                <a:solidFill>
                  <a:schemeClr val="accent4"/>
                </a:solidFill>
                <a:latin typeface="Arial" panose="020B0604020202020204" pitchFamily="34" charset="0"/>
                <a:cs typeface="Arial" panose="020B0604020202020204" pitchFamily="34" charset="0"/>
              </a:rPr>
              <a:t>Además, para </a:t>
            </a:r>
            <a:r>
              <a:rPr lang="es-ES" sz="1200" dirty="0">
                <a:solidFill>
                  <a:schemeClr val="tx2"/>
                </a:solidFill>
                <a:latin typeface="Arial" panose="020B0604020202020204" pitchFamily="34" charset="0"/>
                <a:cs typeface="Arial" panose="020B0604020202020204" pitchFamily="34" charset="0"/>
              </a:rPr>
              <a:t>mejorar las estimaciones </a:t>
            </a:r>
            <a:r>
              <a:rPr lang="es-ES" sz="1200" dirty="0">
                <a:solidFill>
                  <a:schemeClr val="accent4"/>
                </a:solidFill>
                <a:latin typeface="Arial" panose="020B0604020202020204" pitchFamily="34" charset="0"/>
                <a:cs typeface="Arial" panose="020B0604020202020204" pitchFamily="34" charset="0"/>
              </a:rPr>
              <a:t>en tiempo real del precio (MITMA/Tasaciones) en el corto plazo construimos un conjunto de Modelos Factoriales Dinámicos que permiten capturar la evolución conjunta de los indicadores disponibles.</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Los resultados de los modelos son satisfactorios, tanto en lo que respecta a la capacidad explicativa de las variables de mayor interés como a la capacidad de extracción de señales latentes inobservadas del precio de la vivienda. </a:t>
            </a:r>
            <a:r>
              <a:rPr lang="es-ES" sz="1200" dirty="0">
                <a:solidFill>
                  <a:schemeClr val="accent4"/>
                </a:solidFill>
                <a:latin typeface="Arial" panose="020B0604020202020204" pitchFamily="34" charset="0"/>
                <a:cs typeface="Arial" panose="020B0604020202020204" pitchFamily="34" charset="0"/>
              </a:rPr>
              <a:t>La introducción del indicador de alta frecuencia de BBVA en los modelos resulta estadísticamente significativa y se demuestra que aumenta la varianza explicada.</a:t>
            </a:r>
          </a:p>
          <a:p>
            <a:pPr algn="l">
              <a:lnSpc>
                <a:spcPct val="110000"/>
              </a:lnSpc>
              <a:spcAft>
                <a:spcPts val="1200"/>
              </a:spcAft>
              <a:buSzPct val="70000"/>
            </a:pPr>
            <a:r>
              <a:rPr lang="es-ES" sz="1200" dirty="0">
                <a:solidFill>
                  <a:srgbClr val="219999"/>
                </a:solidFill>
                <a:latin typeface="Arial" panose="020B0604020202020204" pitchFamily="34" charset="0"/>
                <a:cs typeface="Arial" panose="020B0604020202020204" pitchFamily="34" charset="0"/>
              </a:rPr>
              <a:t>La combinación lineal de modelos, a través de algoritmos Bayesianos, mejora la capacidad predictiva de BBVA </a:t>
            </a:r>
            <a:r>
              <a:rPr lang="es-ES" sz="1200" dirty="0" err="1">
                <a:solidFill>
                  <a:srgbClr val="219999"/>
                </a:solidFill>
                <a:latin typeface="Arial" panose="020B0604020202020204" pitchFamily="34" charset="0"/>
                <a:cs typeface="Arial" panose="020B0604020202020204" pitchFamily="34" charset="0"/>
              </a:rPr>
              <a:t>Research</a:t>
            </a:r>
            <a:r>
              <a:rPr lang="es-ES" sz="1200" dirty="0">
                <a:solidFill>
                  <a:srgbClr val="219999"/>
                </a:solidFill>
                <a:latin typeface="Arial" panose="020B0604020202020204" pitchFamily="34" charset="0"/>
                <a:cs typeface="Arial" panose="020B0604020202020204" pitchFamily="34" charset="0"/>
              </a:rPr>
              <a:t>. </a:t>
            </a:r>
            <a:r>
              <a:rPr lang="es-ES" sz="1200" dirty="0">
                <a:solidFill>
                  <a:schemeClr val="accent4"/>
                </a:solidFill>
                <a:latin typeface="Arial" panose="020B0604020202020204" pitchFamily="34" charset="0"/>
                <a:cs typeface="Arial" panose="020B0604020202020204" pitchFamily="34" charset="0"/>
              </a:rPr>
              <a:t>En concreto, se demuestra que para distintos horizontes de previsión resultan </a:t>
            </a:r>
            <a:r>
              <a:rPr lang="es-ES" sz="1200" dirty="0">
                <a:solidFill>
                  <a:schemeClr val="tx2"/>
                </a:solidFill>
                <a:latin typeface="Arial" panose="020B0604020202020204" pitchFamily="34" charset="0"/>
                <a:cs typeface="Arial" panose="020B0604020202020204" pitchFamily="34" charset="0"/>
              </a:rPr>
              <a:t>óptim</a:t>
            </a:r>
            <a:r>
              <a:rPr lang="es-ES" sz="1200" dirty="0">
                <a:solidFill>
                  <a:schemeClr val="accent4"/>
                </a:solidFill>
                <a:latin typeface="Arial" panose="020B0604020202020204" pitchFamily="34" charset="0"/>
                <a:cs typeface="Arial" panose="020B0604020202020204" pitchFamily="34" charset="0"/>
              </a:rPr>
              <a:t>as distintas combinaciones de modelos, en algunas de las cuales se incluyen especificaciones más sencillas como los modelos SARIMA o el propio indicador de alta frecuencia de BBVA-</a:t>
            </a:r>
            <a:r>
              <a:rPr lang="es-ES" sz="1200" dirty="0" err="1">
                <a:solidFill>
                  <a:schemeClr val="accent4"/>
                </a:solidFill>
                <a:latin typeface="Arial" panose="020B0604020202020204" pitchFamily="34" charset="0"/>
                <a:cs typeface="Arial" panose="020B0604020202020204" pitchFamily="34" charset="0"/>
              </a:rPr>
              <a:t>Research</a:t>
            </a:r>
            <a:r>
              <a:rPr lang="es-ES" sz="1200" dirty="0">
                <a:solidFill>
                  <a:schemeClr val="accent4"/>
                </a:solidFill>
                <a:latin typeface="Arial" panose="020B0604020202020204" pitchFamily="34" charset="0"/>
                <a:cs typeface="Arial" panose="020B0604020202020204" pitchFamily="34" charset="0"/>
              </a:rPr>
              <a:t>. </a:t>
            </a:r>
            <a:endParaRPr lang="es-ES" sz="1200" dirty="0">
              <a:solidFill>
                <a:srgbClr val="219999"/>
              </a:solidFill>
              <a:latin typeface="Arial" panose="020B0604020202020204" pitchFamily="34" charset="0"/>
              <a:cs typeface="Arial" panose="020B0604020202020204" pitchFamily="34" charset="0"/>
            </a:endParaRPr>
          </a:p>
        </p:txBody>
      </p:sp>
      <p:pic>
        <p:nvPicPr>
          <p:cNvPr id="3" name="Imagen 2" descr="Dibujo de una persona&#10;&#10;Descripción generada automáticamente con confianza baja">
            <a:extLst>
              <a:ext uri="{FF2B5EF4-FFF2-40B4-BE49-F238E27FC236}">
                <a16:creationId xmlns:a16="http://schemas.microsoft.com/office/drawing/2014/main" id="{C5384EBA-6775-4266-9DB1-7FB969C22D9C}"/>
              </a:ext>
            </a:extLst>
          </p:cNvPr>
          <p:cNvPicPr>
            <a:picLocks noChangeAspect="1"/>
          </p:cNvPicPr>
          <p:nvPr/>
        </p:nvPicPr>
        <p:blipFill>
          <a:blip r:embed="rId3"/>
          <a:stretch>
            <a:fillRect/>
          </a:stretch>
        </p:blipFill>
        <p:spPr>
          <a:xfrm>
            <a:off x="423620" y="2058664"/>
            <a:ext cx="622398" cy="621362"/>
          </a:xfrm>
          <a:prstGeom prst="rect">
            <a:avLst/>
          </a:prstGeom>
        </p:spPr>
      </p:pic>
      <p:pic>
        <p:nvPicPr>
          <p:cNvPr id="5" name="Imagen 4" descr="Icono&#10;&#10;Descripción generada automáticamente">
            <a:extLst>
              <a:ext uri="{FF2B5EF4-FFF2-40B4-BE49-F238E27FC236}">
                <a16:creationId xmlns:a16="http://schemas.microsoft.com/office/drawing/2014/main" id="{0E5D4DC1-5BC0-4DC6-99D7-57C1CAE838D0}"/>
              </a:ext>
            </a:extLst>
          </p:cNvPr>
          <p:cNvPicPr>
            <a:picLocks noChangeAspect="1"/>
          </p:cNvPicPr>
          <p:nvPr/>
        </p:nvPicPr>
        <p:blipFill>
          <a:blip r:embed="rId4"/>
          <a:stretch>
            <a:fillRect/>
          </a:stretch>
        </p:blipFill>
        <p:spPr>
          <a:xfrm>
            <a:off x="395817" y="3028467"/>
            <a:ext cx="621362" cy="621362"/>
          </a:xfrm>
          <a:prstGeom prst="rect">
            <a:avLst/>
          </a:prstGeom>
        </p:spPr>
      </p:pic>
      <p:pic>
        <p:nvPicPr>
          <p:cNvPr id="10" name="Imagen 9" descr="Icono&#10;&#10;Descripción generada automáticamente">
            <a:extLst>
              <a:ext uri="{FF2B5EF4-FFF2-40B4-BE49-F238E27FC236}">
                <a16:creationId xmlns:a16="http://schemas.microsoft.com/office/drawing/2014/main" id="{5B2699C5-0AED-4D9A-B9B9-4185F77A915D}"/>
              </a:ext>
            </a:extLst>
          </p:cNvPr>
          <p:cNvPicPr>
            <a:picLocks noChangeAspect="1"/>
          </p:cNvPicPr>
          <p:nvPr/>
        </p:nvPicPr>
        <p:blipFill>
          <a:blip r:embed="rId5"/>
          <a:stretch>
            <a:fillRect/>
          </a:stretch>
        </p:blipFill>
        <p:spPr>
          <a:xfrm>
            <a:off x="492125" y="1203325"/>
            <a:ext cx="499940" cy="439003"/>
          </a:xfrm>
          <a:prstGeom prst="rect">
            <a:avLst/>
          </a:prstGeom>
        </p:spPr>
      </p:pic>
      <p:pic>
        <p:nvPicPr>
          <p:cNvPr id="14" name="Imagen 13" descr="Una señal en la noche&#10;&#10;Descripción generada automáticamente con confianza baja">
            <a:extLst>
              <a:ext uri="{FF2B5EF4-FFF2-40B4-BE49-F238E27FC236}">
                <a16:creationId xmlns:a16="http://schemas.microsoft.com/office/drawing/2014/main" id="{9FFBE758-1945-485B-BA50-61AB9AB8F563}"/>
              </a:ext>
            </a:extLst>
          </p:cNvPr>
          <p:cNvPicPr>
            <a:picLocks noChangeAspect="1"/>
          </p:cNvPicPr>
          <p:nvPr/>
        </p:nvPicPr>
        <p:blipFill>
          <a:blip r:embed="rId6"/>
          <a:stretch>
            <a:fillRect/>
          </a:stretch>
        </p:blipFill>
        <p:spPr>
          <a:xfrm>
            <a:off x="395817" y="3981362"/>
            <a:ext cx="547255" cy="547255"/>
          </a:xfrm>
          <a:prstGeom prst="rect">
            <a:avLst/>
          </a:prstGeom>
        </p:spPr>
      </p:pic>
    </p:spTree>
    <p:extLst>
      <p:ext uri="{BB962C8B-B14F-4D97-AF65-F5344CB8AC3E}">
        <p14:creationId xmlns:p14="http://schemas.microsoft.com/office/powerpoint/2010/main" val="92919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487363" y="1192922"/>
            <a:ext cx="831353" cy="6413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small" dirty="0">
                <a:solidFill>
                  <a:srgbClr val="2DCCCD"/>
                </a:solidFill>
                <a:latin typeface="Arial"/>
                <a:ea typeface="Arial"/>
                <a:cs typeface="Arial"/>
                <a:sym typeface="Arial"/>
              </a:rPr>
              <a:t>02</a:t>
            </a:r>
            <a:endParaRPr sz="1400" b="0" i="0" u="none" strike="noStrike" cap="none" dirty="0">
              <a:solidFill>
                <a:srgbClr val="000000"/>
              </a:solidFill>
              <a:latin typeface="Arial"/>
              <a:ea typeface="Arial"/>
              <a:cs typeface="Arial"/>
              <a:sym typeface="Arial"/>
            </a:endParaRPr>
          </a:p>
        </p:txBody>
      </p:sp>
      <p:sp>
        <p:nvSpPr>
          <p:cNvPr id="60" name="Google Shape;60;p1"/>
          <p:cNvSpPr txBox="1"/>
          <p:nvPr/>
        </p:nvSpPr>
        <p:spPr>
          <a:xfrm>
            <a:off x="410293" y="2138755"/>
            <a:ext cx="8239636" cy="116165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FFFF"/>
              </a:buClr>
              <a:buSzPts val="3200"/>
              <a:buFont typeface="Arial"/>
              <a:buNone/>
            </a:pPr>
            <a:r>
              <a:rPr lang="en-US" sz="3200" dirty="0" err="1">
                <a:solidFill>
                  <a:srgbClr val="FFFFFF"/>
                </a:solidFill>
              </a:rPr>
              <a:t>Anexo</a:t>
            </a:r>
            <a:endParaRPr sz="32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16036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8" name="Google Shape;71;p12"/>
          <p:cNvSpPr txBox="1"/>
          <p:nvPr/>
        </p:nvSpPr>
        <p:spPr>
          <a:xfrm>
            <a:off x="499055" y="1210252"/>
            <a:ext cx="7636892" cy="252413"/>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PROBABILIDADES DE INCLUSIÓN POSTERIORES </a:t>
            </a:r>
          </a:p>
          <a:p>
            <a:pPr lvl="0">
              <a:buClr>
                <a:srgbClr val="02A5A5"/>
              </a:buClr>
              <a:buSzPts val="1200"/>
            </a:pPr>
            <a:r>
              <a:rPr lang="es-ES" sz="1000" dirty="0">
                <a:solidFill>
                  <a:srgbClr val="02A5A5"/>
                </a:solidFill>
              </a:rPr>
              <a:t>(1T10-1T21)</a:t>
            </a:r>
          </a:p>
        </p:txBody>
      </p:sp>
      <p:sp>
        <p:nvSpPr>
          <p:cNvPr id="6" name="Google Shape;70;p12"/>
          <p:cNvSpPr txBox="1"/>
          <p:nvPr/>
        </p:nvSpPr>
        <p:spPr>
          <a:xfrm>
            <a:off x="492128" y="4772895"/>
            <a:ext cx="7197980" cy="199037"/>
          </a:xfrm>
          <a:prstGeom prst="rect">
            <a:avLst/>
          </a:prstGeom>
          <a:noFill/>
          <a:ln>
            <a:noFill/>
          </a:ln>
        </p:spPr>
        <p:txBody>
          <a:bodyPr spcFirstLastPara="1" wrap="square" lIns="0" tIns="0" rIns="0" bIns="0" anchor="b" anchorCtr="0">
            <a:noAutofit/>
          </a:bodyPr>
          <a:lstStyle/>
          <a:p>
            <a:pPr lvl="0"/>
            <a:r>
              <a:rPr lang="es-ES" sz="700" dirty="0">
                <a:solidFill>
                  <a:schemeClr val="tx2">
                    <a:lumMod val="50000"/>
                    <a:lumOff val="50000"/>
                  </a:schemeClr>
                </a:solidFill>
              </a:rPr>
              <a:t>Nota: En color naranja las probabilidades entre 50 y 25%. En rojo las probabilidades inferiores al 25%.</a:t>
            </a:r>
          </a:p>
        </p:txBody>
      </p:sp>
      <p:sp>
        <p:nvSpPr>
          <p:cNvPr id="2" name="Título 1">
            <a:extLst>
              <a:ext uri="{FF2B5EF4-FFF2-40B4-BE49-F238E27FC236}">
                <a16:creationId xmlns:a16="http://schemas.microsoft.com/office/drawing/2014/main" id="{3028B1D5-1E3B-44BB-B626-D986D79F5E91}"/>
              </a:ext>
            </a:extLst>
          </p:cNvPr>
          <p:cNvSpPr>
            <a:spLocks noGrp="1"/>
          </p:cNvSpPr>
          <p:nvPr>
            <p:ph type="title"/>
          </p:nvPr>
        </p:nvSpPr>
        <p:spPr/>
        <p:txBody>
          <a:bodyPr/>
          <a:lstStyle/>
          <a:p>
            <a:r>
              <a:rPr lang="es-ES" dirty="0"/>
              <a:t>La Media Bayesiana de Modelos (MBM), herramienta para mejorar la predicción</a:t>
            </a:r>
            <a:br>
              <a:rPr lang="es-ES" dirty="0"/>
            </a:br>
            <a:endParaRPr lang="es-ES" dirty="0"/>
          </a:p>
        </p:txBody>
      </p:sp>
      <p:graphicFrame>
        <p:nvGraphicFramePr>
          <p:cNvPr id="7" name="Tabla 3">
            <a:extLst>
              <a:ext uri="{FF2B5EF4-FFF2-40B4-BE49-F238E27FC236}">
                <a16:creationId xmlns:a16="http://schemas.microsoft.com/office/drawing/2014/main" id="{15C209E7-8B90-47FE-8E15-5022E2EB40D7}"/>
              </a:ext>
            </a:extLst>
          </p:cNvPr>
          <p:cNvGraphicFramePr>
            <a:graphicFrameLocks noGrp="1"/>
          </p:cNvGraphicFramePr>
          <p:nvPr>
            <p:extLst>
              <p:ext uri="{D42A27DB-BD31-4B8C-83A1-F6EECF244321}">
                <p14:modId xmlns:p14="http://schemas.microsoft.com/office/powerpoint/2010/main" val="1222932919"/>
              </p:ext>
            </p:extLst>
          </p:nvPr>
        </p:nvGraphicFramePr>
        <p:xfrm>
          <a:off x="500600" y="1707189"/>
          <a:ext cx="8473535" cy="2677887"/>
        </p:xfrm>
        <a:graphic>
          <a:graphicData uri="http://schemas.openxmlformats.org/drawingml/2006/table">
            <a:tbl>
              <a:tblPr firstRow="1" bandRow="1">
                <a:tableStyleId>{35BC8F2D-3D09-435D-AB4A-77FF656DEE00}</a:tableStyleId>
              </a:tblPr>
              <a:tblGrid>
                <a:gridCol w="2615980">
                  <a:extLst>
                    <a:ext uri="{9D8B030D-6E8A-4147-A177-3AD203B41FA5}">
                      <a16:colId xmlns:a16="http://schemas.microsoft.com/office/drawing/2014/main" val="3111443038"/>
                    </a:ext>
                  </a:extLst>
                </a:gridCol>
                <a:gridCol w="1341120">
                  <a:extLst>
                    <a:ext uri="{9D8B030D-6E8A-4147-A177-3AD203B41FA5}">
                      <a16:colId xmlns:a16="http://schemas.microsoft.com/office/drawing/2014/main" val="1071428127"/>
                    </a:ext>
                  </a:extLst>
                </a:gridCol>
                <a:gridCol w="1028700">
                  <a:extLst>
                    <a:ext uri="{9D8B030D-6E8A-4147-A177-3AD203B41FA5}">
                      <a16:colId xmlns:a16="http://schemas.microsoft.com/office/drawing/2014/main" val="4217943858"/>
                    </a:ext>
                  </a:extLst>
                </a:gridCol>
                <a:gridCol w="1165860">
                  <a:extLst>
                    <a:ext uri="{9D8B030D-6E8A-4147-A177-3AD203B41FA5}">
                      <a16:colId xmlns:a16="http://schemas.microsoft.com/office/drawing/2014/main" val="2266737979"/>
                    </a:ext>
                  </a:extLst>
                </a:gridCol>
                <a:gridCol w="746760">
                  <a:extLst>
                    <a:ext uri="{9D8B030D-6E8A-4147-A177-3AD203B41FA5}">
                      <a16:colId xmlns:a16="http://schemas.microsoft.com/office/drawing/2014/main" val="3571264330"/>
                    </a:ext>
                  </a:extLst>
                </a:gridCol>
                <a:gridCol w="807720">
                  <a:extLst>
                    <a:ext uri="{9D8B030D-6E8A-4147-A177-3AD203B41FA5}">
                      <a16:colId xmlns:a16="http://schemas.microsoft.com/office/drawing/2014/main" val="203373915"/>
                    </a:ext>
                  </a:extLst>
                </a:gridCol>
                <a:gridCol w="767395">
                  <a:extLst>
                    <a:ext uri="{9D8B030D-6E8A-4147-A177-3AD203B41FA5}">
                      <a16:colId xmlns:a16="http://schemas.microsoft.com/office/drawing/2014/main" val="3600270151"/>
                    </a:ext>
                  </a:extLst>
                </a:gridCol>
              </a:tblGrid>
              <a:tr h="0">
                <a:tc>
                  <a:txBody>
                    <a:bodyPr/>
                    <a:lstStyle/>
                    <a:p>
                      <a:endParaRPr lang="es-ES"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s-ES" sz="1400" noProof="0" dirty="0">
                          <a:solidFill>
                            <a:srgbClr val="FFFFFF"/>
                          </a:solidFill>
                        </a:rPr>
                        <a:t>Previsión </a:t>
                      </a:r>
                    </a:p>
                    <a:p>
                      <a:pPr marL="0" marR="0" lvl="0" indent="0" algn="ctr" rtl="0">
                        <a:lnSpc>
                          <a:spcPct val="100000"/>
                        </a:lnSpc>
                        <a:spcBef>
                          <a:spcPts val="0"/>
                        </a:spcBef>
                        <a:spcAft>
                          <a:spcPts val="0"/>
                        </a:spcAft>
                        <a:buClr>
                          <a:srgbClr val="FFFFFF"/>
                        </a:buClr>
                        <a:buSzPts val="1000"/>
                        <a:buFont typeface="Arial"/>
                        <a:buNone/>
                      </a:pPr>
                      <a:r>
                        <a:rPr lang="es-ES" sz="1200" noProof="0" dirty="0">
                          <a:solidFill>
                            <a:srgbClr val="FFFFFF"/>
                          </a:solidFill>
                        </a:rPr>
                        <a:t>(T-1)</a:t>
                      </a:r>
                      <a:endParaRPr lang="es-ES" sz="1200"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gridSpan="3">
                  <a:txBody>
                    <a:bodyPr/>
                    <a:lstStyle/>
                    <a:p>
                      <a:pPr marL="0" lvl="0" indent="0" algn="ctr" rtl="0">
                        <a:spcBef>
                          <a:spcPts val="0"/>
                        </a:spcBef>
                        <a:spcAft>
                          <a:spcPts val="0"/>
                        </a:spcAft>
                        <a:buNone/>
                      </a:pPr>
                      <a:r>
                        <a:rPr lang="es-ES" sz="1400" noProof="0" dirty="0" err="1">
                          <a:solidFill>
                            <a:srgbClr val="FFFFFF"/>
                          </a:solidFill>
                        </a:rPr>
                        <a:t>Nowcast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tc hMerge="1">
                  <a:txBody>
                    <a:bodyPr/>
                    <a:lstStyle/>
                    <a:p>
                      <a:endParaRPr lang="es-ES" dirty="0"/>
                    </a:p>
                  </a:txBody>
                  <a:tcPr/>
                </a:tc>
                <a:tc gridSpan="2">
                  <a:txBody>
                    <a:bodyPr/>
                    <a:lstStyle/>
                    <a:p>
                      <a:pPr marL="0" lvl="0" indent="0" algn="ctr" rtl="0">
                        <a:spcBef>
                          <a:spcPts val="0"/>
                        </a:spcBef>
                        <a:spcAft>
                          <a:spcPts val="0"/>
                        </a:spcAft>
                        <a:buNone/>
                      </a:pPr>
                      <a:r>
                        <a:rPr lang="es-ES" sz="1400" noProof="0" dirty="0" err="1">
                          <a:solidFill>
                            <a:srgbClr val="FFFFFF"/>
                          </a:solidFill>
                        </a:rPr>
                        <a:t>Backast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extLst>
                  <a:ext uri="{0D108BD9-81ED-4DB2-BD59-A6C34878D82A}">
                    <a16:rowId xmlns:a16="http://schemas.microsoft.com/office/drawing/2014/main" val="581233611"/>
                  </a:ext>
                </a:extLst>
              </a:tr>
              <a:tr h="235911">
                <a:tc>
                  <a:txBody>
                    <a:bodyPr/>
                    <a:lstStyle/>
                    <a:p>
                      <a:endParaRPr lang="es-ES" noProof="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None/>
                      </a:pPr>
                      <a:r>
                        <a:rPr lang="es-ES" sz="1200" noProof="0">
                          <a:solidFill>
                            <a:schemeClr val="accent3"/>
                          </a:solidFill>
                        </a:rPr>
                        <a:t>m=3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m=3</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extLst>
                  <a:ext uri="{0D108BD9-81ED-4DB2-BD59-A6C34878D82A}">
                    <a16:rowId xmlns:a16="http://schemas.microsoft.com/office/drawing/2014/main" val="2315511835"/>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dirty="0">
                          <a:solidFill>
                            <a:srgbClr val="004481"/>
                          </a:solidFill>
                        </a:rPr>
                        <a:t>MDFL 1</a:t>
                      </a:r>
                      <a:endParaRPr sz="1200"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0,187</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0,164</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0,371</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0,132</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0,183</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0,253</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3459944403"/>
                  </a:ext>
                </a:extLst>
              </a:tr>
              <a:tr h="325716">
                <a:tc>
                  <a:txBody>
                    <a:bodyPr/>
                    <a:lstStyle/>
                    <a:p>
                      <a:pPr marL="114300" lvl="0" indent="0" algn="l" rtl="0">
                        <a:spcBef>
                          <a:spcPts val="0"/>
                        </a:spcBef>
                        <a:spcAft>
                          <a:spcPts val="0"/>
                        </a:spcAft>
                        <a:buNone/>
                      </a:pPr>
                      <a:r>
                        <a:rPr lang="en-US" sz="1200" b="1" dirty="0">
                          <a:solidFill>
                            <a:schemeClr val="dk1"/>
                          </a:solidFill>
                        </a:rPr>
                        <a:t>MDFL 2</a:t>
                      </a:r>
                      <a:endParaRPr sz="1200" b="1"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0,202</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chemeClr val="accent6"/>
                          </a:solidFill>
                        </a:rPr>
                        <a:t>0,251</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chemeClr val="tx1"/>
                          </a:solidFill>
                        </a:rPr>
                        <a:t>0,527</a:t>
                      </a: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0,148</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0,227</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0,236</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60084345"/>
                  </a:ext>
                </a:extLst>
              </a:tr>
              <a:tr h="325716">
                <a:tc>
                  <a:txBody>
                    <a:bodyPr/>
                    <a:lstStyle/>
                    <a:p>
                      <a:pPr marL="114300" marR="0" lvl="0" indent="0" algn="l" rtl="0">
                        <a:lnSpc>
                          <a:spcPct val="100000"/>
                        </a:lnSpc>
                        <a:spcBef>
                          <a:spcPts val="0"/>
                        </a:spcBef>
                        <a:spcAft>
                          <a:spcPts val="0"/>
                        </a:spcAft>
                        <a:buNone/>
                      </a:pPr>
                      <a:r>
                        <a:rPr lang="en-US" sz="1200" dirty="0">
                          <a:solidFill>
                            <a:schemeClr val="dk1"/>
                          </a:solidFill>
                        </a:rPr>
                        <a:t>MDFL 3</a:t>
                      </a:r>
                      <a:endParaRPr sz="1200" dirty="0">
                        <a:solidFill>
                          <a:schemeClr val="dk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0,818</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0,776</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1,000</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0,914</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0,683</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0,948</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136879916"/>
                  </a:ext>
                </a:extLst>
              </a:tr>
              <a:tr h="325716">
                <a:tc>
                  <a:txBody>
                    <a:bodyPr/>
                    <a:lstStyle/>
                    <a:p>
                      <a:pPr marL="114300" marR="0" lvl="0" indent="0" algn="l" rtl="0">
                        <a:lnSpc>
                          <a:spcPct val="100000"/>
                        </a:lnSpc>
                        <a:spcBef>
                          <a:spcPts val="0"/>
                        </a:spcBef>
                        <a:spcAft>
                          <a:spcPts val="0"/>
                        </a:spcAft>
                        <a:buNone/>
                      </a:pPr>
                      <a:r>
                        <a:rPr lang="en-US" sz="1200" b="1" dirty="0">
                          <a:solidFill>
                            <a:schemeClr val="dk1"/>
                          </a:solidFill>
                        </a:rPr>
                        <a:t>SARIMA</a:t>
                      </a:r>
                      <a:endParaRPr sz="1200" b="1"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0,998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0,998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0,855</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0,995</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0,994</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0,951</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03830590"/>
                  </a:ext>
                </a:extLst>
              </a:tr>
              <a:tr h="325716">
                <a:tc>
                  <a:txBody>
                    <a:bodyPr/>
                    <a:lstStyle/>
                    <a:p>
                      <a:pPr marL="114300" marR="0" lvl="0" indent="0" algn="l" rtl="0">
                        <a:lnSpc>
                          <a:spcPct val="100000"/>
                        </a:lnSpc>
                        <a:spcBef>
                          <a:spcPts val="0"/>
                        </a:spcBef>
                        <a:spcAft>
                          <a:spcPts val="0"/>
                        </a:spcAft>
                        <a:buNone/>
                      </a:pPr>
                      <a:r>
                        <a:rPr lang="en-US" sz="1200">
                          <a:solidFill>
                            <a:schemeClr val="dk1"/>
                          </a:solidFill>
                        </a:rPr>
                        <a:t>BD</a:t>
                      </a:r>
                      <a:r>
                        <a:rPr lang="en-US" sz="1200"/>
                        <a:t> </a:t>
                      </a:r>
                      <a:r>
                        <a:rPr lang="en-US" sz="1200">
                          <a:solidFill>
                            <a:schemeClr val="dk1"/>
                          </a:solidFill>
                        </a:rPr>
                        <a:t>BBVA</a:t>
                      </a:r>
                      <a:endParaRPr sz="120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0,254</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tx1"/>
                          </a:solidFill>
                        </a:rPr>
                        <a:t>0,579</a:t>
                      </a: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n-US" sz="1200" dirty="0">
                          <a:solidFill>
                            <a:schemeClr val="accent6"/>
                          </a:solidFill>
                        </a:rPr>
                        <a:t>0,437</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0,185</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0,273</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0,249</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4098314349"/>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b="1" dirty="0">
                          <a:solidFill>
                            <a:srgbClr val="004481"/>
                          </a:solidFill>
                        </a:rPr>
                        <a:t>CONSTANTE </a:t>
                      </a:r>
                      <a:endParaRPr sz="1200" b="1" dirty="0">
                        <a:solidFill>
                          <a:srgbClr val="004481"/>
                        </a:solidFill>
                      </a:endParaRPr>
                    </a:p>
                    <a:p>
                      <a:pPr marL="114300" marR="0" lvl="0" indent="0" algn="l" rtl="0">
                        <a:lnSpc>
                          <a:spcPct val="100000"/>
                        </a:lnSpc>
                        <a:spcBef>
                          <a:spcPts val="0"/>
                        </a:spcBef>
                        <a:spcAft>
                          <a:spcPts val="0"/>
                        </a:spcAft>
                        <a:buClr>
                          <a:srgbClr val="004481"/>
                        </a:buClr>
                        <a:buSzPts val="1000"/>
                        <a:buFont typeface="Arial"/>
                        <a:buNone/>
                      </a:pPr>
                      <a:r>
                        <a:rPr lang="en-US" sz="900" b="0" dirty="0">
                          <a:solidFill>
                            <a:srgbClr val="004481"/>
                          </a:solidFill>
                        </a:rPr>
                        <a:t>(CORRECIÓN DEL ERROR)</a:t>
                      </a:r>
                      <a:endParaRPr sz="900" b="0" i="0" u="none" strike="noStrike" cap="none"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1,000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extLst>
                  <a:ext uri="{0D108BD9-81ED-4DB2-BD59-A6C34878D82A}">
                    <a16:rowId xmlns:a16="http://schemas.microsoft.com/office/drawing/2014/main" val="4267460882"/>
                  </a:ext>
                </a:extLst>
              </a:tr>
            </a:tbl>
          </a:graphicData>
        </a:graphic>
      </p:graphicFrame>
    </p:spTree>
    <p:extLst>
      <p:ext uri="{BB962C8B-B14F-4D97-AF65-F5344CB8AC3E}">
        <p14:creationId xmlns:p14="http://schemas.microsoft.com/office/powerpoint/2010/main" val="275060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 name="Título 2">
            <a:extLst>
              <a:ext uri="{FF2B5EF4-FFF2-40B4-BE49-F238E27FC236}">
                <a16:creationId xmlns:a16="http://schemas.microsoft.com/office/drawing/2014/main" id="{177B888C-B13A-4980-BF96-3FC8505AD2DE}"/>
              </a:ext>
            </a:extLst>
          </p:cNvPr>
          <p:cNvSpPr>
            <a:spLocks noGrp="1"/>
          </p:cNvSpPr>
          <p:nvPr>
            <p:ph type="title"/>
          </p:nvPr>
        </p:nvSpPr>
        <p:spPr/>
        <p:txBody>
          <a:bodyPr/>
          <a:lstStyle/>
          <a:p>
            <a:r>
              <a:rPr lang="es-ES" dirty="0"/>
              <a:t>La Media Bayesiana de Modelos (MBM), herramienta para mejorar la predicción</a:t>
            </a:r>
          </a:p>
        </p:txBody>
      </p:sp>
      <p:sp>
        <p:nvSpPr>
          <p:cNvPr id="10" name="Google Shape;71;p12">
            <a:extLst>
              <a:ext uri="{FF2B5EF4-FFF2-40B4-BE49-F238E27FC236}">
                <a16:creationId xmlns:a16="http://schemas.microsoft.com/office/drawing/2014/main" id="{A59BDB0B-9F92-4C36-91BA-F4308A8EA5BD}"/>
              </a:ext>
            </a:extLst>
          </p:cNvPr>
          <p:cNvSpPr txBox="1"/>
          <p:nvPr/>
        </p:nvSpPr>
        <p:spPr>
          <a:xfrm>
            <a:off x="499055" y="1210252"/>
            <a:ext cx="7636892" cy="252413"/>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COEFICINES DE LA MEJOR COMBINACIÓN DE MODELOS</a:t>
            </a:r>
          </a:p>
          <a:p>
            <a:pPr lvl="0">
              <a:buClr>
                <a:srgbClr val="02A5A5"/>
              </a:buClr>
              <a:buSzPts val="1200"/>
            </a:pPr>
            <a:r>
              <a:rPr lang="es-ES" sz="1000" dirty="0">
                <a:solidFill>
                  <a:srgbClr val="02A5A5"/>
                </a:solidFill>
              </a:rPr>
              <a:t>(MEJOR MBM)</a:t>
            </a:r>
          </a:p>
        </p:txBody>
      </p:sp>
      <p:graphicFrame>
        <p:nvGraphicFramePr>
          <p:cNvPr id="5" name="Tabla 3">
            <a:extLst>
              <a:ext uri="{FF2B5EF4-FFF2-40B4-BE49-F238E27FC236}">
                <a16:creationId xmlns:a16="http://schemas.microsoft.com/office/drawing/2014/main" id="{262024D5-8366-4F18-8023-BA68921D001F}"/>
              </a:ext>
            </a:extLst>
          </p:cNvPr>
          <p:cNvGraphicFramePr>
            <a:graphicFrameLocks noGrp="1"/>
          </p:cNvGraphicFramePr>
          <p:nvPr>
            <p:extLst>
              <p:ext uri="{D42A27DB-BD31-4B8C-83A1-F6EECF244321}">
                <p14:modId xmlns:p14="http://schemas.microsoft.com/office/powerpoint/2010/main" val="2224261193"/>
              </p:ext>
            </p:extLst>
          </p:nvPr>
        </p:nvGraphicFramePr>
        <p:xfrm>
          <a:off x="500600" y="1707189"/>
          <a:ext cx="8473535" cy="2677887"/>
        </p:xfrm>
        <a:graphic>
          <a:graphicData uri="http://schemas.openxmlformats.org/drawingml/2006/table">
            <a:tbl>
              <a:tblPr firstRow="1" bandRow="1">
                <a:tableStyleId>{35BC8F2D-3D09-435D-AB4A-77FF656DEE00}</a:tableStyleId>
              </a:tblPr>
              <a:tblGrid>
                <a:gridCol w="2615980">
                  <a:extLst>
                    <a:ext uri="{9D8B030D-6E8A-4147-A177-3AD203B41FA5}">
                      <a16:colId xmlns:a16="http://schemas.microsoft.com/office/drawing/2014/main" val="3111443038"/>
                    </a:ext>
                  </a:extLst>
                </a:gridCol>
                <a:gridCol w="1341120">
                  <a:extLst>
                    <a:ext uri="{9D8B030D-6E8A-4147-A177-3AD203B41FA5}">
                      <a16:colId xmlns:a16="http://schemas.microsoft.com/office/drawing/2014/main" val="1071428127"/>
                    </a:ext>
                  </a:extLst>
                </a:gridCol>
                <a:gridCol w="1028700">
                  <a:extLst>
                    <a:ext uri="{9D8B030D-6E8A-4147-A177-3AD203B41FA5}">
                      <a16:colId xmlns:a16="http://schemas.microsoft.com/office/drawing/2014/main" val="4217943858"/>
                    </a:ext>
                  </a:extLst>
                </a:gridCol>
                <a:gridCol w="1165860">
                  <a:extLst>
                    <a:ext uri="{9D8B030D-6E8A-4147-A177-3AD203B41FA5}">
                      <a16:colId xmlns:a16="http://schemas.microsoft.com/office/drawing/2014/main" val="2266737979"/>
                    </a:ext>
                  </a:extLst>
                </a:gridCol>
                <a:gridCol w="746760">
                  <a:extLst>
                    <a:ext uri="{9D8B030D-6E8A-4147-A177-3AD203B41FA5}">
                      <a16:colId xmlns:a16="http://schemas.microsoft.com/office/drawing/2014/main" val="3571264330"/>
                    </a:ext>
                  </a:extLst>
                </a:gridCol>
                <a:gridCol w="807720">
                  <a:extLst>
                    <a:ext uri="{9D8B030D-6E8A-4147-A177-3AD203B41FA5}">
                      <a16:colId xmlns:a16="http://schemas.microsoft.com/office/drawing/2014/main" val="203373915"/>
                    </a:ext>
                  </a:extLst>
                </a:gridCol>
                <a:gridCol w="767395">
                  <a:extLst>
                    <a:ext uri="{9D8B030D-6E8A-4147-A177-3AD203B41FA5}">
                      <a16:colId xmlns:a16="http://schemas.microsoft.com/office/drawing/2014/main" val="3600270151"/>
                    </a:ext>
                  </a:extLst>
                </a:gridCol>
              </a:tblGrid>
              <a:tr h="0">
                <a:tc>
                  <a:txBody>
                    <a:bodyPr/>
                    <a:lstStyle/>
                    <a:p>
                      <a:endParaRPr lang="es-ES"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s-ES" sz="1400" noProof="0" dirty="0">
                          <a:solidFill>
                            <a:srgbClr val="FFFFFF"/>
                          </a:solidFill>
                        </a:rPr>
                        <a:t>Previsión </a:t>
                      </a:r>
                    </a:p>
                    <a:p>
                      <a:pPr marL="0" marR="0" lvl="0" indent="0" algn="ctr" rtl="0">
                        <a:lnSpc>
                          <a:spcPct val="100000"/>
                        </a:lnSpc>
                        <a:spcBef>
                          <a:spcPts val="0"/>
                        </a:spcBef>
                        <a:spcAft>
                          <a:spcPts val="0"/>
                        </a:spcAft>
                        <a:buClr>
                          <a:srgbClr val="FFFFFF"/>
                        </a:buClr>
                        <a:buSzPts val="1000"/>
                        <a:buFont typeface="Arial"/>
                        <a:buNone/>
                      </a:pPr>
                      <a:r>
                        <a:rPr lang="es-ES" sz="1200" noProof="0" dirty="0">
                          <a:solidFill>
                            <a:srgbClr val="FFFFFF"/>
                          </a:solidFill>
                        </a:rPr>
                        <a:t>(T-1)</a:t>
                      </a:r>
                      <a:endParaRPr lang="es-ES" sz="1200"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gridSpan="3">
                  <a:txBody>
                    <a:bodyPr/>
                    <a:lstStyle/>
                    <a:p>
                      <a:pPr marL="0" lvl="0" indent="0" algn="ctr" rtl="0">
                        <a:spcBef>
                          <a:spcPts val="0"/>
                        </a:spcBef>
                        <a:spcAft>
                          <a:spcPts val="0"/>
                        </a:spcAft>
                        <a:buNone/>
                      </a:pPr>
                      <a:r>
                        <a:rPr lang="es-ES" sz="1400" noProof="0" dirty="0" err="1">
                          <a:solidFill>
                            <a:srgbClr val="FFFFFF"/>
                          </a:solidFill>
                        </a:rPr>
                        <a:t>Nowcast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tc hMerge="1">
                  <a:txBody>
                    <a:bodyPr/>
                    <a:lstStyle/>
                    <a:p>
                      <a:endParaRPr lang="es-ES" dirty="0"/>
                    </a:p>
                  </a:txBody>
                  <a:tcPr/>
                </a:tc>
                <a:tc gridSpan="2">
                  <a:txBody>
                    <a:bodyPr/>
                    <a:lstStyle/>
                    <a:p>
                      <a:pPr marL="0" lvl="0" indent="0" algn="ctr" rtl="0">
                        <a:spcBef>
                          <a:spcPts val="0"/>
                        </a:spcBef>
                        <a:spcAft>
                          <a:spcPts val="0"/>
                        </a:spcAft>
                        <a:buNone/>
                      </a:pPr>
                      <a:r>
                        <a:rPr lang="es-ES" sz="1400" noProof="0" dirty="0" err="1">
                          <a:solidFill>
                            <a:srgbClr val="FFFFFF"/>
                          </a:solidFill>
                        </a:rPr>
                        <a:t>Backast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extLst>
                  <a:ext uri="{0D108BD9-81ED-4DB2-BD59-A6C34878D82A}">
                    <a16:rowId xmlns:a16="http://schemas.microsoft.com/office/drawing/2014/main" val="581233611"/>
                  </a:ext>
                </a:extLst>
              </a:tr>
              <a:tr h="235911">
                <a:tc>
                  <a:txBody>
                    <a:bodyPr/>
                    <a:lstStyle/>
                    <a:p>
                      <a:endParaRPr lang="es-ES" noProof="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None/>
                      </a:pPr>
                      <a:r>
                        <a:rPr lang="es-ES" sz="1200" noProof="0">
                          <a:solidFill>
                            <a:schemeClr val="accent3"/>
                          </a:solidFill>
                        </a:rPr>
                        <a:t>m=3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m=3</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extLst>
                  <a:ext uri="{0D108BD9-81ED-4DB2-BD59-A6C34878D82A}">
                    <a16:rowId xmlns:a16="http://schemas.microsoft.com/office/drawing/2014/main" val="2315511835"/>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dirty="0">
                          <a:solidFill>
                            <a:srgbClr val="004481"/>
                          </a:solidFill>
                        </a:rPr>
                        <a:t>MDFL 1</a:t>
                      </a:r>
                      <a:endParaRPr sz="1200"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l"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3459944403"/>
                  </a:ext>
                </a:extLst>
              </a:tr>
              <a:tr h="325716">
                <a:tc>
                  <a:txBody>
                    <a:bodyPr/>
                    <a:lstStyle/>
                    <a:p>
                      <a:pPr marL="114300" lvl="0" indent="0" algn="l" rtl="0">
                        <a:spcBef>
                          <a:spcPts val="0"/>
                        </a:spcBef>
                        <a:spcAft>
                          <a:spcPts val="0"/>
                        </a:spcAft>
                        <a:buNone/>
                      </a:pPr>
                      <a:r>
                        <a:rPr lang="en-US" sz="1200" b="1" dirty="0">
                          <a:solidFill>
                            <a:schemeClr val="dk1"/>
                          </a:solidFill>
                        </a:rPr>
                        <a:t>MDFL 2</a:t>
                      </a:r>
                      <a:endParaRPr sz="1200" b="1"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s-ES" sz="1200" b="1" dirty="0">
                          <a:solidFill>
                            <a:schemeClr val="tx1"/>
                          </a:solidFill>
                        </a:rPr>
                        <a:t>-0,347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60084345"/>
                  </a:ext>
                </a:extLst>
              </a:tr>
              <a:tr h="325716">
                <a:tc>
                  <a:txBody>
                    <a:bodyPr/>
                    <a:lstStyle/>
                    <a:p>
                      <a:pPr marL="114300" marR="0" lvl="0" indent="0" algn="l" rtl="0">
                        <a:lnSpc>
                          <a:spcPct val="100000"/>
                        </a:lnSpc>
                        <a:spcBef>
                          <a:spcPts val="0"/>
                        </a:spcBef>
                        <a:spcAft>
                          <a:spcPts val="0"/>
                        </a:spcAft>
                        <a:buNone/>
                      </a:pPr>
                      <a:r>
                        <a:rPr lang="en-US" sz="1200" dirty="0">
                          <a:solidFill>
                            <a:schemeClr val="dk1"/>
                          </a:solidFill>
                        </a:rPr>
                        <a:t>MDFL 3</a:t>
                      </a:r>
                      <a:endParaRPr sz="1200" dirty="0">
                        <a:solidFill>
                          <a:schemeClr val="dk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dirty="0">
                          <a:solidFill>
                            <a:schemeClr val="tx1"/>
                          </a:solidFill>
                        </a:rPr>
                        <a:t>0.3892</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n-US" sz="1200" b="1" dirty="0">
                          <a:solidFill>
                            <a:schemeClr val="tx1"/>
                          </a:solidFill>
                        </a:rPr>
                        <a:t>0.301</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n-US" sz="1200" b="1" dirty="0">
                          <a:solidFill>
                            <a:schemeClr val="tx1"/>
                          </a:solidFill>
                        </a:rPr>
                        <a:t>0.858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dirty="0">
                          <a:solidFill>
                            <a:schemeClr val="tx1"/>
                          </a:solidFill>
                        </a:rPr>
                        <a:t>0.435</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dirty="0">
                          <a:solidFill>
                            <a:schemeClr val="tx1"/>
                          </a:solidFill>
                        </a:rPr>
                        <a:t>0.387</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dirty="0">
                          <a:solidFill>
                            <a:schemeClr val="tx1"/>
                          </a:solidFill>
                        </a:rPr>
                        <a:t>0.489</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136879916"/>
                  </a:ext>
                </a:extLst>
              </a:tr>
              <a:tr h="325716">
                <a:tc>
                  <a:txBody>
                    <a:bodyPr/>
                    <a:lstStyle/>
                    <a:p>
                      <a:pPr marL="114300" marR="0" lvl="0" indent="0" algn="l" rtl="0">
                        <a:lnSpc>
                          <a:spcPct val="100000"/>
                        </a:lnSpc>
                        <a:spcBef>
                          <a:spcPts val="0"/>
                        </a:spcBef>
                        <a:spcAft>
                          <a:spcPts val="0"/>
                        </a:spcAft>
                        <a:buNone/>
                      </a:pPr>
                      <a:r>
                        <a:rPr lang="en-US" sz="1200" b="1" dirty="0">
                          <a:solidFill>
                            <a:schemeClr val="dk1"/>
                          </a:solidFill>
                        </a:rPr>
                        <a:t>SARIMA</a:t>
                      </a:r>
                      <a:endParaRPr sz="1200" b="1"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a:solidFill>
                            <a:schemeClr val="tx1"/>
                          </a:solidFill>
                        </a:rPr>
                        <a:t>0.5480</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1200" b="1">
                          <a:solidFill>
                            <a:schemeClr val="tx1"/>
                          </a:solidFill>
                        </a:rPr>
                        <a:t>0.483</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1200" b="1" dirty="0">
                          <a:solidFill>
                            <a:schemeClr val="tx1"/>
                          </a:solidFill>
                        </a:rPr>
                        <a:t>0.405</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a:solidFill>
                            <a:schemeClr val="tx1"/>
                          </a:solidFill>
                        </a:rPr>
                        <a:t>0.529</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0.575</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a:solidFill>
                            <a:schemeClr val="tx1"/>
                          </a:solidFill>
                        </a:rPr>
                        <a:t>0.474</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03830590"/>
                  </a:ext>
                </a:extLst>
              </a:tr>
              <a:tr h="325716">
                <a:tc>
                  <a:txBody>
                    <a:bodyPr/>
                    <a:lstStyle/>
                    <a:p>
                      <a:pPr marL="114300" marR="0" lvl="0" indent="0" algn="l" rtl="0">
                        <a:lnSpc>
                          <a:spcPct val="100000"/>
                        </a:lnSpc>
                        <a:spcBef>
                          <a:spcPts val="0"/>
                        </a:spcBef>
                        <a:spcAft>
                          <a:spcPts val="0"/>
                        </a:spcAft>
                        <a:buNone/>
                      </a:pPr>
                      <a:r>
                        <a:rPr lang="en-US" sz="1200">
                          <a:solidFill>
                            <a:schemeClr val="dk1"/>
                          </a:solidFill>
                        </a:rPr>
                        <a:t>BD</a:t>
                      </a:r>
                      <a:r>
                        <a:rPr lang="en-US" sz="1200"/>
                        <a:t> </a:t>
                      </a:r>
                      <a:r>
                        <a:rPr lang="en-US" sz="1200">
                          <a:solidFill>
                            <a:schemeClr val="dk1"/>
                          </a:solidFill>
                        </a:rPr>
                        <a:t>BBVA</a:t>
                      </a:r>
                      <a:endParaRPr sz="120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n-US" sz="1200">
                          <a:solidFill>
                            <a:schemeClr val="tx1"/>
                          </a:solidFill>
                        </a:rPr>
                        <a:t>0.184</a:t>
                      </a: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endParaRPr sz="120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4098314349"/>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b="1" dirty="0">
                          <a:solidFill>
                            <a:srgbClr val="004481"/>
                          </a:solidFill>
                        </a:rPr>
                        <a:t>CONSTANTE </a:t>
                      </a:r>
                      <a:endParaRPr sz="1200" b="1" dirty="0">
                        <a:solidFill>
                          <a:srgbClr val="004481"/>
                        </a:solidFill>
                      </a:endParaRPr>
                    </a:p>
                    <a:p>
                      <a:pPr marL="114300" marR="0" lvl="0" indent="0" algn="l" rtl="0">
                        <a:lnSpc>
                          <a:spcPct val="100000"/>
                        </a:lnSpc>
                        <a:spcBef>
                          <a:spcPts val="0"/>
                        </a:spcBef>
                        <a:spcAft>
                          <a:spcPts val="0"/>
                        </a:spcAft>
                        <a:buClr>
                          <a:srgbClr val="004481"/>
                        </a:buClr>
                        <a:buSzPts val="1000"/>
                        <a:buFont typeface="Arial"/>
                        <a:buNone/>
                      </a:pPr>
                      <a:r>
                        <a:rPr lang="en-US" sz="900" b="0" dirty="0">
                          <a:solidFill>
                            <a:srgbClr val="004481"/>
                          </a:solidFill>
                        </a:rPr>
                        <a:t>(CORRECIÓN DEL ERROR)</a:t>
                      </a:r>
                      <a:endParaRPr sz="900" b="0" i="0" u="none" strike="noStrike" cap="none"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a:solidFill>
                            <a:schemeClr val="tx1"/>
                          </a:solidFill>
                        </a:rPr>
                        <a:t>-0.1506</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US" sz="1200" b="1">
                          <a:solidFill>
                            <a:schemeClr val="tx1"/>
                          </a:solidFill>
                        </a:rPr>
                        <a:t>-0.058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US" sz="1200" b="1">
                          <a:solidFill>
                            <a:schemeClr val="tx1"/>
                          </a:solidFill>
                        </a:rPr>
                        <a:t>-0.131</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a:solidFill>
                            <a:schemeClr val="tx1"/>
                          </a:solidFill>
                        </a:rPr>
                        <a:t>-0.092</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-0.058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-0.071</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extLst>
                  <a:ext uri="{0D108BD9-81ED-4DB2-BD59-A6C34878D82A}">
                    <a16:rowId xmlns:a16="http://schemas.microsoft.com/office/drawing/2014/main" val="4267460882"/>
                  </a:ext>
                </a:extLst>
              </a:tr>
            </a:tbl>
          </a:graphicData>
        </a:graphic>
      </p:graphicFrame>
    </p:spTree>
    <p:extLst>
      <p:ext uri="{BB962C8B-B14F-4D97-AF65-F5344CB8AC3E}">
        <p14:creationId xmlns:p14="http://schemas.microsoft.com/office/powerpoint/2010/main" val="368426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 name="Título 2">
            <a:extLst>
              <a:ext uri="{FF2B5EF4-FFF2-40B4-BE49-F238E27FC236}">
                <a16:creationId xmlns:a16="http://schemas.microsoft.com/office/drawing/2014/main" id="{83374E43-8111-4708-87D5-FE290BDA14E0}"/>
              </a:ext>
            </a:extLst>
          </p:cNvPr>
          <p:cNvSpPr>
            <a:spLocks noGrp="1"/>
          </p:cNvSpPr>
          <p:nvPr>
            <p:ph type="title"/>
          </p:nvPr>
        </p:nvSpPr>
        <p:spPr/>
        <p:txBody>
          <a:bodyPr/>
          <a:lstStyle/>
          <a:p>
            <a:r>
              <a:rPr lang="es-ES" dirty="0"/>
              <a:t>La Media Bayesiana de Modelos (MBM), herramienta para mejorar la predicción</a:t>
            </a:r>
          </a:p>
        </p:txBody>
      </p:sp>
      <p:sp>
        <p:nvSpPr>
          <p:cNvPr id="9" name="Google Shape;71;p12">
            <a:extLst>
              <a:ext uri="{FF2B5EF4-FFF2-40B4-BE49-F238E27FC236}">
                <a16:creationId xmlns:a16="http://schemas.microsoft.com/office/drawing/2014/main" id="{97C2FB0F-070F-4B7D-B9D3-C2AD2A17AA20}"/>
              </a:ext>
            </a:extLst>
          </p:cNvPr>
          <p:cNvSpPr txBox="1"/>
          <p:nvPr/>
        </p:nvSpPr>
        <p:spPr>
          <a:xfrm>
            <a:off x="499055" y="1210252"/>
            <a:ext cx="7636892" cy="252413"/>
          </a:xfrm>
          <a:prstGeom prst="rect">
            <a:avLst/>
          </a:prstGeom>
          <a:solidFill>
            <a:srgbClr val="FFFFFF"/>
          </a:solid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COEFICINES DE TODAS LAS POSIBLES COMBINACIONES DE MODELOS</a:t>
            </a:r>
          </a:p>
          <a:p>
            <a:pPr lvl="0">
              <a:buClr>
                <a:srgbClr val="02A5A5"/>
              </a:buClr>
              <a:buSzPts val="1200"/>
            </a:pPr>
            <a:r>
              <a:rPr lang="es-ES" sz="1000" dirty="0">
                <a:solidFill>
                  <a:srgbClr val="02A5A5"/>
                </a:solidFill>
              </a:rPr>
              <a:t>(TODOS MBM)</a:t>
            </a:r>
          </a:p>
        </p:txBody>
      </p:sp>
      <p:sp>
        <p:nvSpPr>
          <p:cNvPr id="11" name="Google Shape;70;p12">
            <a:extLst>
              <a:ext uri="{FF2B5EF4-FFF2-40B4-BE49-F238E27FC236}">
                <a16:creationId xmlns:a16="http://schemas.microsoft.com/office/drawing/2014/main" id="{4EE2ED28-566D-497F-9C3D-1C715C756F84}"/>
              </a:ext>
            </a:extLst>
          </p:cNvPr>
          <p:cNvSpPr txBox="1"/>
          <p:nvPr/>
        </p:nvSpPr>
        <p:spPr>
          <a:xfrm>
            <a:off x="492128" y="4772895"/>
            <a:ext cx="7197980" cy="199037"/>
          </a:xfrm>
          <a:prstGeom prst="rect">
            <a:avLst/>
          </a:prstGeom>
          <a:noFill/>
          <a:ln>
            <a:noFill/>
          </a:ln>
        </p:spPr>
        <p:txBody>
          <a:bodyPr spcFirstLastPara="1" wrap="square" lIns="0" tIns="0" rIns="0" bIns="0" anchor="b" anchorCtr="0">
            <a:noAutofit/>
          </a:bodyPr>
          <a:lstStyle/>
          <a:p>
            <a:pPr lvl="0"/>
            <a:r>
              <a:rPr lang="es-ES" sz="700" dirty="0">
                <a:solidFill>
                  <a:schemeClr val="tx2">
                    <a:lumMod val="50000"/>
                    <a:lumOff val="50000"/>
                  </a:schemeClr>
                </a:solidFill>
              </a:rPr>
              <a:t>Nota: En color naranja las probabilidades entre 50 y 25%. En rojo las probabilidades inferiores al 25%.</a:t>
            </a:r>
          </a:p>
        </p:txBody>
      </p:sp>
      <p:graphicFrame>
        <p:nvGraphicFramePr>
          <p:cNvPr id="6" name="Tabla 3">
            <a:extLst>
              <a:ext uri="{FF2B5EF4-FFF2-40B4-BE49-F238E27FC236}">
                <a16:creationId xmlns:a16="http://schemas.microsoft.com/office/drawing/2014/main" id="{C830979D-E0E5-4EDA-9EEE-E4254CEBBE47}"/>
              </a:ext>
            </a:extLst>
          </p:cNvPr>
          <p:cNvGraphicFramePr>
            <a:graphicFrameLocks noGrp="1"/>
          </p:cNvGraphicFramePr>
          <p:nvPr>
            <p:extLst>
              <p:ext uri="{D42A27DB-BD31-4B8C-83A1-F6EECF244321}">
                <p14:modId xmlns:p14="http://schemas.microsoft.com/office/powerpoint/2010/main" val="2787424113"/>
              </p:ext>
            </p:extLst>
          </p:nvPr>
        </p:nvGraphicFramePr>
        <p:xfrm>
          <a:off x="500600" y="1707189"/>
          <a:ext cx="8473535" cy="2677887"/>
        </p:xfrm>
        <a:graphic>
          <a:graphicData uri="http://schemas.openxmlformats.org/drawingml/2006/table">
            <a:tbl>
              <a:tblPr firstRow="1" bandRow="1">
                <a:tableStyleId>{35BC8F2D-3D09-435D-AB4A-77FF656DEE00}</a:tableStyleId>
              </a:tblPr>
              <a:tblGrid>
                <a:gridCol w="2615980">
                  <a:extLst>
                    <a:ext uri="{9D8B030D-6E8A-4147-A177-3AD203B41FA5}">
                      <a16:colId xmlns:a16="http://schemas.microsoft.com/office/drawing/2014/main" val="3111443038"/>
                    </a:ext>
                  </a:extLst>
                </a:gridCol>
                <a:gridCol w="1341120">
                  <a:extLst>
                    <a:ext uri="{9D8B030D-6E8A-4147-A177-3AD203B41FA5}">
                      <a16:colId xmlns:a16="http://schemas.microsoft.com/office/drawing/2014/main" val="1071428127"/>
                    </a:ext>
                  </a:extLst>
                </a:gridCol>
                <a:gridCol w="1028700">
                  <a:extLst>
                    <a:ext uri="{9D8B030D-6E8A-4147-A177-3AD203B41FA5}">
                      <a16:colId xmlns:a16="http://schemas.microsoft.com/office/drawing/2014/main" val="4217943858"/>
                    </a:ext>
                  </a:extLst>
                </a:gridCol>
                <a:gridCol w="1165860">
                  <a:extLst>
                    <a:ext uri="{9D8B030D-6E8A-4147-A177-3AD203B41FA5}">
                      <a16:colId xmlns:a16="http://schemas.microsoft.com/office/drawing/2014/main" val="2266737979"/>
                    </a:ext>
                  </a:extLst>
                </a:gridCol>
                <a:gridCol w="746760">
                  <a:extLst>
                    <a:ext uri="{9D8B030D-6E8A-4147-A177-3AD203B41FA5}">
                      <a16:colId xmlns:a16="http://schemas.microsoft.com/office/drawing/2014/main" val="3571264330"/>
                    </a:ext>
                  </a:extLst>
                </a:gridCol>
                <a:gridCol w="807720">
                  <a:extLst>
                    <a:ext uri="{9D8B030D-6E8A-4147-A177-3AD203B41FA5}">
                      <a16:colId xmlns:a16="http://schemas.microsoft.com/office/drawing/2014/main" val="203373915"/>
                    </a:ext>
                  </a:extLst>
                </a:gridCol>
                <a:gridCol w="767395">
                  <a:extLst>
                    <a:ext uri="{9D8B030D-6E8A-4147-A177-3AD203B41FA5}">
                      <a16:colId xmlns:a16="http://schemas.microsoft.com/office/drawing/2014/main" val="3600270151"/>
                    </a:ext>
                  </a:extLst>
                </a:gridCol>
              </a:tblGrid>
              <a:tr h="0">
                <a:tc>
                  <a:txBody>
                    <a:bodyPr/>
                    <a:lstStyle/>
                    <a:p>
                      <a:endParaRPr lang="es-ES"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Clr>
                          <a:srgbClr val="FFFFFF"/>
                        </a:buClr>
                        <a:buSzPts val="1000"/>
                        <a:buFont typeface="Arial"/>
                        <a:buNone/>
                      </a:pPr>
                      <a:r>
                        <a:rPr lang="es-ES" sz="1400" noProof="0" dirty="0">
                          <a:solidFill>
                            <a:srgbClr val="FFFFFF"/>
                          </a:solidFill>
                        </a:rPr>
                        <a:t>Previsión </a:t>
                      </a:r>
                    </a:p>
                    <a:p>
                      <a:pPr marL="0" marR="0" lvl="0" indent="0" algn="ctr" rtl="0">
                        <a:lnSpc>
                          <a:spcPct val="100000"/>
                        </a:lnSpc>
                        <a:spcBef>
                          <a:spcPts val="0"/>
                        </a:spcBef>
                        <a:spcAft>
                          <a:spcPts val="0"/>
                        </a:spcAft>
                        <a:buClr>
                          <a:srgbClr val="FFFFFF"/>
                        </a:buClr>
                        <a:buSzPts val="1000"/>
                        <a:buFont typeface="Arial"/>
                        <a:buNone/>
                      </a:pPr>
                      <a:r>
                        <a:rPr lang="es-ES" sz="1200" noProof="0" dirty="0">
                          <a:solidFill>
                            <a:srgbClr val="FFFFFF"/>
                          </a:solidFill>
                        </a:rPr>
                        <a:t>(T-1)</a:t>
                      </a:r>
                      <a:endParaRPr lang="es-ES" sz="1200" noProof="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gridSpan="3">
                  <a:txBody>
                    <a:bodyPr/>
                    <a:lstStyle/>
                    <a:p>
                      <a:pPr marL="0" lvl="0" indent="0" algn="ctr" rtl="0">
                        <a:spcBef>
                          <a:spcPts val="0"/>
                        </a:spcBef>
                        <a:spcAft>
                          <a:spcPts val="0"/>
                        </a:spcAft>
                        <a:buNone/>
                      </a:pPr>
                      <a:r>
                        <a:rPr lang="es-ES" sz="1400" noProof="0" dirty="0" err="1">
                          <a:solidFill>
                            <a:srgbClr val="FFFFFF"/>
                          </a:solidFill>
                        </a:rPr>
                        <a:t>Nowcast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tc hMerge="1">
                  <a:txBody>
                    <a:bodyPr/>
                    <a:lstStyle/>
                    <a:p>
                      <a:endParaRPr lang="es-ES" dirty="0"/>
                    </a:p>
                  </a:txBody>
                  <a:tcPr/>
                </a:tc>
                <a:tc gridSpan="2">
                  <a:txBody>
                    <a:bodyPr/>
                    <a:lstStyle/>
                    <a:p>
                      <a:pPr marL="0" lvl="0" indent="0" algn="ctr" rtl="0">
                        <a:spcBef>
                          <a:spcPts val="0"/>
                        </a:spcBef>
                        <a:spcAft>
                          <a:spcPts val="0"/>
                        </a:spcAft>
                        <a:buNone/>
                      </a:pPr>
                      <a:r>
                        <a:rPr lang="es-ES" sz="1400" noProof="0" dirty="0" err="1">
                          <a:solidFill>
                            <a:srgbClr val="FFFFFF"/>
                          </a:solidFill>
                        </a:rPr>
                        <a:t>Backast</a:t>
                      </a:r>
                      <a:endParaRPr lang="es-ES" sz="1400" noProof="0" dirty="0">
                        <a:solidFill>
                          <a:srgbClr val="FFFFFF"/>
                        </a:solidFill>
                      </a:endParaRPr>
                    </a:p>
                    <a:p>
                      <a:pPr marL="0" lvl="0" indent="0" algn="ctr" rtl="0">
                        <a:spcBef>
                          <a:spcPts val="0"/>
                        </a:spcBef>
                        <a:spcAft>
                          <a:spcPts val="0"/>
                        </a:spcAft>
                        <a:buNone/>
                      </a:pPr>
                      <a:r>
                        <a:rPr lang="es-ES" sz="1200" noProof="0" dirty="0">
                          <a:solidFill>
                            <a:srgbClr val="FFFFFF"/>
                          </a:solidFill>
                        </a:rPr>
                        <a:t>(T+1)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hMerge="1">
                  <a:txBody>
                    <a:bodyPr/>
                    <a:lstStyle/>
                    <a:p>
                      <a:endParaRPr lang="es-ES" dirty="0"/>
                    </a:p>
                  </a:txBody>
                  <a:tcPr/>
                </a:tc>
                <a:extLst>
                  <a:ext uri="{0D108BD9-81ED-4DB2-BD59-A6C34878D82A}">
                    <a16:rowId xmlns:a16="http://schemas.microsoft.com/office/drawing/2014/main" val="581233611"/>
                  </a:ext>
                </a:extLst>
              </a:tr>
              <a:tr h="235911">
                <a:tc>
                  <a:txBody>
                    <a:bodyPr/>
                    <a:lstStyle/>
                    <a:p>
                      <a:endParaRPr lang="es-ES" noProof="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marR="0" lvl="0" indent="0" algn="ctr" rtl="0">
                        <a:lnSpc>
                          <a:spcPct val="100000"/>
                        </a:lnSpc>
                        <a:spcBef>
                          <a:spcPts val="0"/>
                        </a:spcBef>
                        <a:spcAft>
                          <a:spcPts val="0"/>
                        </a:spcAft>
                        <a:buNone/>
                      </a:pPr>
                      <a:r>
                        <a:rPr lang="es-ES" sz="1200" noProof="0">
                          <a:solidFill>
                            <a:schemeClr val="accent3"/>
                          </a:solidFill>
                        </a:rPr>
                        <a:t>m=3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m=3</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m=1</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tc>
                  <a:txBody>
                    <a:bodyPr/>
                    <a:lstStyle/>
                    <a:p>
                      <a:pPr marL="0" lvl="0" indent="0" algn="ctr" rtl="0">
                        <a:spcBef>
                          <a:spcPts val="0"/>
                        </a:spcBef>
                        <a:spcAft>
                          <a:spcPts val="0"/>
                        </a:spcAft>
                        <a:buNone/>
                      </a:pPr>
                      <a:r>
                        <a:rPr lang="es-ES" sz="1200" noProof="0">
                          <a:solidFill>
                            <a:schemeClr val="accent3"/>
                          </a:solidFill>
                        </a:rPr>
                        <a:t>m=2</a:t>
                      </a:r>
                      <a:endParaRPr lang="es-ES" sz="1200" b="1" noProof="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43263"/>
                    </a:solidFill>
                  </a:tcPr>
                </a:tc>
                <a:extLst>
                  <a:ext uri="{0D108BD9-81ED-4DB2-BD59-A6C34878D82A}">
                    <a16:rowId xmlns:a16="http://schemas.microsoft.com/office/drawing/2014/main" val="2315511835"/>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dirty="0">
                          <a:solidFill>
                            <a:srgbClr val="004481"/>
                          </a:solidFill>
                        </a:rPr>
                        <a:t>MDFL 1</a:t>
                      </a:r>
                      <a:endParaRPr sz="1200"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-0,0090</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-0,0048</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-0,0875</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0,0009</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-0,0112</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-0,0453</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3459944403"/>
                  </a:ext>
                </a:extLst>
              </a:tr>
              <a:tr h="325716">
                <a:tc>
                  <a:txBody>
                    <a:bodyPr/>
                    <a:lstStyle/>
                    <a:p>
                      <a:pPr marL="114300" lvl="0" indent="0" algn="l" rtl="0">
                        <a:spcBef>
                          <a:spcPts val="0"/>
                        </a:spcBef>
                        <a:spcAft>
                          <a:spcPts val="0"/>
                        </a:spcAft>
                        <a:buNone/>
                      </a:pPr>
                      <a:r>
                        <a:rPr lang="en-US" sz="1200" b="1" dirty="0">
                          <a:solidFill>
                            <a:schemeClr val="dk1"/>
                          </a:solidFill>
                        </a:rPr>
                        <a:t>MDFL 2</a:t>
                      </a:r>
                      <a:endParaRPr sz="1200" b="1"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0,0401</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-0,0536</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chemeClr val="accent6"/>
                          </a:solidFill>
                        </a:rPr>
                        <a:t>-0,1675</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0,0064</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0,0512</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dirty="0">
                          <a:solidFill>
                            <a:srgbClr val="DA3851"/>
                          </a:solidFill>
                        </a:rPr>
                        <a:t>-0,0625</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60084345"/>
                  </a:ext>
                </a:extLst>
              </a:tr>
              <a:tr h="325716">
                <a:tc>
                  <a:txBody>
                    <a:bodyPr/>
                    <a:lstStyle/>
                    <a:p>
                      <a:pPr marL="114300" marR="0" lvl="0" indent="0" algn="l" rtl="0">
                        <a:lnSpc>
                          <a:spcPct val="100000"/>
                        </a:lnSpc>
                        <a:spcBef>
                          <a:spcPts val="0"/>
                        </a:spcBef>
                        <a:spcAft>
                          <a:spcPts val="0"/>
                        </a:spcAft>
                        <a:buNone/>
                      </a:pPr>
                      <a:r>
                        <a:rPr lang="en-US" sz="1200" dirty="0">
                          <a:solidFill>
                            <a:schemeClr val="dk1"/>
                          </a:solidFill>
                        </a:rPr>
                        <a:t>MDFL 3</a:t>
                      </a:r>
                      <a:endParaRPr sz="1200" dirty="0">
                        <a:solidFill>
                          <a:schemeClr val="dk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0,3197</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0,3186</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0,8089</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0,3945</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0,2715</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b="1" i="0" u="none" strike="noStrike" cap="none" dirty="0">
                          <a:solidFill>
                            <a:schemeClr val="tx1"/>
                          </a:solidFill>
                          <a:latin typeface="+mn-lt"/>
                          <a:ea typeface="+mn-ea"/>
                          <a:cs typeface="+mn-cs"/>
                          <a:sym typeface="Arial"/>
                        </a:rPr>
                        <a:t>0,5579</a:t>
                      </a:r>
                      <a:endParaRPr sz="1200" b="1" i="0" u="none" strike="noStrike" cap="none" dirty="0">
                        <a:solidFill>
                          <a:schemeClr val="tx1"/>
                        </a:solidFill>
                        <a:latin typeface="+mn-lt"/>
                        <a:ea typeface="+mn-ea"/>
                        <a:cs typeface="+mn-cs"/>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136879916"/>
                  </a:ext>
                </a:extLst>
              </a:tr>
              <a:tr h="325716">
                <a:tc>
                  <a:txBody>
                    <a:bodyPr/>
                    <a:lstStyle/>
                    <a:p>
                      <a:pPr marL="114300" marR="0" lvl="0" indent="0" algn="l" rtl="0">
                        <a:lnSpc>
                          <a:spcPct val="100000"/>
                        </a:lnSpc>
                        <a:spcBef>
                          <a:spcPts val="0"/>
                        </a:spcBef>
                        <a:spcAft>
                          <a:spcPts val="0"/>
                        </a:spcAft>
                        <a:buNone/>
                      </a:pPr>
                      <a:r>
                        <a:rPr lang="en-US" sz="1200" b="1" dirty="0">
                          <a:solidFill>
                            <a:schemeClr val="dk1"/>
                          </a:solidFill>
                        </a:rPr>
                        <a:t>SARIMA</a:t>
                      </a:r>
                      <a:endParaRPr sz="1200" b="1" u="none" strike="noStrike" cap="none" dirty="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0,5564</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0,5679</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0,3088</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0,5512</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0,6279</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200" b="1" dirty="0">
                          <a:solidFill>
                            <a:schemeClr val="tx1"/>
                          </a:solidFill>
                        </a:rPr>
                        <a:t>0,4937</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03830590"/>
                  </a:ext>
                </a:extLst>
              </a:tr>
              <a:tr h="325716">
                <a:tc>
                  <a:txBody>
                    <a:bodyPr/>
                    <a:lstStyle/>
                    <a:p>
                      <a:pPr marL="114300" marR="0" lvl="0" indent="0" algn="l" rtl="0">
                        <a:lnSpc>
                          <a:spcPct val="100000"/>
                        </a:lnSpc>
                        <a:spcBef>
                          <a:spcPts val="0"/>
                        </a:spcBef>
                        <a:spcAft>
                          <a:spcPts val="0"/>
                        </a:spcAft>
                        <a:buNone/>
                      </a:pPr>
                      <a:r>
                        <a:rPr lang="en-US" sz="1200">
                          <a:solidFill>
                            <a:schemeClr val="dk1"/>
                          </a:solidFill>
                        </a:rPr>
                        <a:t>BD</a:t>
                      </a:r>
                      <a:r>
                        <a:rPr lang="en-US" sz="1200"/>
                        <a:t> </a:t>
                      </a:r>
                      <a:r>
                        <a:rPr lang="en-US" sz="1200">
                          <a:solidFill>
                            <a:schemeClr val="dk1"/>
                          </a:solidFill>
                        </a:rPr>
                        <a:t>BBVA</a:t>
                      </a:r>
                      <a:endParaRPr sz="1200"/>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0,0316</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tx1"/>
                          </a:solidFill>
                        </a:rPr>
                        <a:t>0,1150</a:t>
                      </a:r>
                      <a:endParaRPr sz="1200"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marR="0" lvl="0" indent="0" algn="ctr" rtl="0">
                        <a:lnSpc>
                          <a:spcPct val="100000"/>
                        </a:lnSpc>
                        <a:spcBef>
                          <a:spcPts val="0"/>
                        </a:spcBef>
                        <a:spcAft>
                          <a:spcPts val="0"/>
                        </a:spcAft>
                        <a:buNone/>
                      </a:pPr>
                      <a:r>
                        <a:rPr lang="en-US" sz="1200" dirty="0">
                          <a:solidFill>
                            <a:schemeClr val="accent6"/>
                          </a:solidFill>
                        </a:rPr>
                        <a:t>0,0652</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0,0125</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chemeClr val="accent6"/>
                          </a:solidFill>
                        </a:rPr>
                        <a:t>0,0248</a:t>
                      </a:r>
                      <a:endParaRPr sz="1200" dirty="0">
                        <a:solidFill>
                          <a:schemeClr val="accent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tc>
                  <a:txBody>
                    <a:bodyPr/>
                    <a:lstStyle/>
                    <a:p>
                      <a:pPr marL="0" lvl="0" indent="0" algn="ctr" rtl="0">
                        <a:spcBef>
                          <a:spcPts val="0"/>
                        </a:spcBef>
                        <a:spcAft>
                          <a:spcPts val="0"/>
                        </a:spcAft>
                        <a:buNone/>
                      </a:pPr>
                      <a:r>
                        <a:rPr lang="en-US" sz="1200" dirty="0">
                          <a:solidFill>
                            <a:srgbClr val="DA3851"/>
                          </a:solidFill>
                        </a:rPr>
                        <a:t>0,0200</a:t>
                      </a:r>
                      <a:endParaRPr sz="1200" dirty="0">
                        <a:solidFill>
                          <a:srgbClr val="DA385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4F4F4"/>
                    </a:solidFill>
                  </a:tcPr>
                </a:tc>
                <a:extLst>
                  <a:ext uri="{0D108BD9-81ED-4DB2-BD59-A6C34878D82A}">
                    <a16:rowId xmlns:a16="http://schemas.microsoft.com/office/drawing/2014/main" val="4098314349"/>
                  </a:ext>
                </a:extLst>
              </a:tr>
              <a:tr h="325716">
                <a:tc>
                  <a:txBody>
                    <a:bodyPr/>
                    <a:lstStyle/>
                    <a:p>
                      <a:pPr marL="114300" marR="0" lvl="0" indent="0" algn="l" rtl="0">
                        <a:lnSpc>
                          <a:spcPct val="100000"/>
                        </a:lnSpc>
                        <a:spcBef>
                          <a:spcPts val="0"/>
                        </a:spcBef>
                        <a:spcAft>
                          <a:spcPts val="0"/>
                        </a:spcAft>
                        <a:buClr>
                          <a:srgbClr val="004481"/>
                        </a:buClr>
                        <a:buSzPts val="1000"/>
                        <a:buFont typeface="Arial"/>
                        <a:buNone/>
                      </a:pPr>
                      <a:r>
                        <a:rPr lang="en-US" sz="1200" b="1" dirty="0">
                          <a:solidFill>
                            <a:srgbClr val="004481"/>
                          </a:solidFill>
                        </a:rPr>
                        <a:t>CONSTANTE </a:t>
                      </a:r>
                      <a:endParaRPr sz="1200" b="1" dirty="0">
                        <a:solidFill>
                          <a:srgbClr val="004481"/>
                        </a:solidFill>
                      </a:endParaRPr>
                    </a:p>
                    <a:p>
                      <a:pPr marL="114300" marR="0" lvl="0" indent="0" algn="l" rtl="0">
                        <a:lnSpc>
                          <a:spcPct val="100000"/>
                        </a:lnSpc>
                        <a:spcBef>
                          <a:spcPts val="0"/>
                        </a:spcBef>
                        <a:spcAft>
                          <a:spcPts val="0"/>
                        </a:spcAft>
                        <a:buClr>
                          <a:srgbClr val="004481"/>
                        </a:buClr>
                        <a:buSzPts val="1000"/>
                        <a:buFont typeface="Arial"/>
                        <a:buNone/>
                      </a:pPr>
                      <a:r>
                        <a:rPr lang="en-US" sz="900" b="0" dirty="0">
                          <a:solidFill>
                            <a:srgbClr val="004481"/>
                          </a:solidFill>
                        </a:rPr>
                        <a:t>(CORRECIÓN DEL ERROR)</a:t>
                      </a:r>
                      <a:endParaRPr sz="900" b="0" i="0" u="none" strike="noStrike" cap="none" dirty="0">
                        <a:solidFill>
                          <a:srgbClr val="00448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-0,1274</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-0,0703</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-0,1314</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-0,0826</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-0,0426</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200" b="1" dirty="0">
                          <a:solidFill>
                            <a:schemeClr val="tx1"/>
                          </a:solidFill>
                        </a:rPr>
                        <a:t>-0,0573</a:t>
                      </a:r>
                      <a:endParaRPr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4C4C4"/>
                      </a:solidFill>
                      <a:prstDash val="solid"/>
                      <a:round/>
                      <a:headEnd type="none" w="med" len="med"/>
                      <a:tailEnd type="none" w="med" len="med"/>
                    </a:lnB>
                    <a:noFill/>
                  </a:tcPr>
                </a:tc>
                <a:extLst>
                  <a:ext uri="{0D108BD9-81ED-4DB2-BD59-A6C34878D82A}">
                    <a16:rowId xmlns:a16="http://schemas.microsoft.com/office/drawing/2014/main" val="4267460882"/>
                  </a:ext>
                </a:extLst>
              </a:tr>
            </a:tbl>
          </a:graphicData>
        </a:graphic>
      </p:graphicFrame>
    </p:spTree>
    <p:extLst>
      <p:ext uri="{BB962C8B-B14F-4D97-AF65-F5344CB8AC3E}">
        <p14:creationId xmlns:p14="http://schemas.microsoft.com/office/powerpoint/2010/main" val="3355394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1C531-54DD-43B5-8DD2-9AEBDA1B4FFD}"/>
              </a:ext>
            </a:extLst>
          </p:cNvPr>
          <p:cNvSpPr>
            <a:spLocks noGrp="1"/>
          </p:cNvSpPr>
          <p:nvPr>
            <p:ph type="title"/>
          </p:nvPr>
        </p:nvSpPr>
        <p:spPr/>
        <p:txBody>
          <a:bodyPr/>
          <a:lstStyle/>
          <a:p>
            <a:r>
              <a:rPr lang="es-ES_tradnl" dirty="0"/>
              <a:t>Aviso Legal</a:t>
            </a:r>
            <a:endParaRPr lang="es-ES" dirty="0"/>
          </a:p>
        </p:txBody>
      </p:sp>
      <p:sp>
        <p:nvSpPr>
          <p:cNvPr id="3" name="3 Título">
            <a:extLst>
              <a:ext uri="{FF2B5EF4-FFF2-40B4-BE49-F238E27FC236}">
                <a16:creationId xmlns:a16="http://schemas.microsoft.com/office/drawing/2014/main" id="{B0C0A19B-8B17-42FC-B6BB-CB40CC81486E}"/>
              </a:ext>
            </a:extLst>
          </p:cNvPr>
          <p:cNvSpPr txBox="1">
            <a:spLocks/>
          </p:cNvSpPr>
          <p:nvPr/>
        </p:nvSpPr>
        <p:spPr>
          <a:xfrm>
            <a:off x="494442" y="1210469"/>
            <a:ext cx="8479696" cy="2734514"/>
          </a:xfrm>
          <a:prstGeom prst="rect">
            <a:avLst/>
          </a:prstGeom>
          <a:noFill/>
          <a:ln>
            <a:noFill/>
          </a:ln>
        </p:spPr>
        <p:txBody>
          <a:bodyPr lIns="0" tIns="0" rIns="0" bIns="0"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Font typeface="Arial"/>
              <a:buNone/>
              <a:defRPr sz="2200" b="0" i="0" u="none" strike="noStrike" cap="none">
                <a:solidFill>
                  <a:schemeClr val="tx1"/>
                </a:solidFill>
                <a:latin typeface="Arial"/>
                <a:ea typeface="Arial"/>
                <a:cs typeface="Arial"/>
                <a:sym typeface="Arial"/>
              </a:defRPr>
            </a:lvl1pPr>
            <a:lvl2pPr lvl="1" indent="0">
              <a:spcBef>
                <a:spcPts val="0"/>
              </a:spcBef>
              <a:buNone/>
              <a:defRPr sz="1500"/>
            </a:lvl2pPr>
            <a:lvl3pPr lvl="2" indent="0">
              <a:spcBef>
                <a:spcPts val="0"/>
              </a:spcBef>
              <a:buNone/>
              <a:defRPr sz="1500"/>
            </a:lvl3pPr>
            <a:lvl4pPr lvl="3" indent="0">
              <a:spcBef>
                <a:spcPts val="0"/>
              </a:spcBef>
              <a:buNone/>
              <a:defRPr sz="1500"/>
            </a:lvl4pPr>
            <a:lvl5pPr lvl="4" indent="0">
              <a:spcBef>
                <a:spcPts val="0"/>
              </a:spcBef>
              <a:buNone/>
              <a:defRPr sz="1500"/>
            </a:lvl5pPr>
            <a:lvl6pPr lvl="5" indent="0">
              <a:spcBef>
                <a:spcPts val="0"/>
              </a:spcBef>
              <a:buNone/>
              <a:defRPr sz="1500"/>
            </a:lvl6pPr>
            <a:lvl7pPr lvl="6" indent="0">
              <a:spcBef>
                <a:spcPts val="0"/>
              </a:spcBef>
              <a:buNone/>
              <a:defRPr sz="1500"/>
            </a:lvl7pPr>
            <a:lvl8pPr lvl="7" indent="0">
              <a:spcBef>
                <a:spcPts val="0"/>
              </a:spcBef>
              <a:buNone/>
              <a:defRPr sz="1500"/>
            </a:lvl8pPr>
            <a:lvl9pPr lvl="8" indent="0">
              <a:spcBef>
                <a:spcPts val="0"/>
              </a:spcBef>
              <a:buNone/>
              <a:defRPr sz="1500"/>
            </a:lvl9pPr>
          </a:lstStyle>
          <a:p>
            <a:pPr>
              <a:spcAft>
                <a:spcPts val="800"/>
              </a:spcAft>
              <a:buClr>
                <a:srgbClr val="0A5FB4"/>
              </a:buClr>
              <a:buSzPct val="150000"/>
            </a:pPr>
            <a:r>
              <a:rPr lang="es-ES" sz="800" dirty="0">
                <a:solidFill>
                  <a:srgbClr val="666666"/>
                </a:solidFill>
              </a:rPr>
              <a:t>El presente documento no constituye una "Recomendación de Inversión" según lo definido en el artículo 3.1 (34) y (35) del Reglamento (UE) 596/2014 del Parlamento Europeo y del Consejo sobre abuso de mercado ("MAR"). En particular, el presente documento no constituye un "Informe de Inversiones" ni una "Comunicación Publicitaria" a los efectos del artículo 36 del Reglamento Delegado (UE) 2017/565 de la Comisión de 25 de abril de 2016 por el que se completa la Directiva 2014/65/UE del Parlamento Europeo y del Consejo en lo relativo a los requisitos organizativos y las condiciones de funcionamiento de las empresas de servicios de inversión ("</a:t>
            </a:r>
            <a:r>
              <a:rPr lang="es-ES" sz="800" dirty="0" err="1">
                <a:solidFill>
                  <a:srgbClr val="666666"/>
                </a:solidFill>
              </a:rPr>
              <a:t>MiFID</a:t>
            </a:r>
            <a:r>
              <a:rPr lang="es-ES" sz="800" dirty="0">
                <a:solidFill>
                  <a:srgbClr val="666666"/>
                </a:solidFill>
              </a:rPr>
              <a:t> II").</a:t>
            </a:r>
          </a:p>
          <a:p>
            <a:pPr>
              <a:spcAft>
                <a:spcPts val="800"/>
              </a:spcAft>
              <a:buClr>
                <a:srgbClr val="0A5FB4"/>
              </a:buClr>
              <a:buSzPct val="150000"/>
            </a:pPr>
            <a:r>
              <a:rPr lang="es-ES" sz="800" dirty="0">
                <a:solidFill>
                  <a:srgbClr val="666666"/>
                </a:solidFill>
              </a:rPr>
              <a:t>Los lectores deben ser conscientes de que en ningún caso deben tomar este documento como base para tomar sus decisiones de inversión y que las personas o entidades que potencialmente les puedan ofrecer productos de inversión serán las obligadas legalmente a proporcionarles toda la información que necesiten para esta toma de decisión.</a:t>
            </a:r>
          </a:p>
          <a:p>
            <a:pPr>
              <a:spcAft>
                <a:spcPts val="800"/>
              </a:spcAft>
              <a:buClr>
                <a:srgbClr val="0A5FB4"/>
              </a:buClr>
              <a:buSzPct val="150000"/>
            </a:pPr>
            <a:r>
              <a:rPr lang="es-ES" sz="800" dirty="0">
                <a:solidFill>
                  <a:srgbClr val="666666"/>
                </a:solidFill>
              </a:rPr>
              <a:t>El presente documento, elaborado por el Departamento de BBVA </a:t>
            </a:r>
            <a:r>
              <a:rPr lang="es-ES" sz="800" dirty="0" err="1">
                <a:solidFill>
                  <a:srgbClr val="666666"/>
                </a:solidFill>
              </a:rPr>
              <a:t>Research</a:t>
            </a:r>
            <a:r>
              <a:rPr lang="es-ES" sz="800" dirty="0">
                <a:solidFill>
                  <a:srgbClr val="666666"/>
                </a:solidFill>
              </a:rPr>
              <a:t>, tiene carácter divulgativo y contiene datos u opiniones referidas a la fecha del mismo, de elaboración propia o procedentes o basadas en fuentes que consideramos fiables, sin que hayan sido objeto de verificación independiente por BBVA. BBVA, por tanto, no ofrece garantía, expresa o implícita, en cuanto a su precisión, integridad o corrección.</a:t>
            </a:r>
          </a:p>
          <a:p>
            <a:pPr>
              <a:spcAft>
                <a:spcPts val="800"/>
              </a:spcAft>
              <a:buClr>
                <a:srgbClr val="0A5FB4"/>
              </a:buClr>
              <a:buSzPct val="150000"/>
            </a:pPr>
            <a:r>
              <a:rPr lang="es-ES" sz="800" dirty="0">
                <a:solidFill>
                  <a:srgbClr val="666666"/>
                </a:solidFill>
              </a:rPr>
              <a:t>El contenido de este documento está sujeto a cambios sin previo aviso en función, por ejemplo, del contexto económico o las fluctuaciones del mercado. BBVA no asume compromiso alguno de actualizar dicho contenido o comunicar esos cambios.</a:t>
            </a:r>
          </a:p>
          <a:p>
            <a:pPr>
              <a:spcAft>
                <a:spcPts val="800"/>
              </a:spcAft>
              <a:buClr>
                <a:srgbClr val="0A5FB4"/>
              </a:buClr>
              <a:buSzPct val="150000"/>
            </a:pPr>
            <a:r>
              <a:rPr lang="es-ES" sz="800" dirty="0">
                <a:solidFill>
                  <a:srgbClr val="666666"/>
                </a:solidFill>
              </a:rPr>
              <a:t>BBVA no asume responsabilidad alguna por cualquier pérdida, directa o indirecta, que pudiera resultar del uso de este documento o de su contenido.</a:t>
            </a:r>
          </a:p>
          <a:p>
            <a:pPr>
              <a:spcAft>
                <a:spcPts val="800"/>
              </a:spcAft>
              <a:buClr>
                <a:srgbClr val="0A5FB4"/>
              </a:buClr>
              <a:buSzPct val="150000"/>
            </a:pPr>
            <a:r>
              <a:rPr lang="es-ES" sz="800" dirty="0">
                <a:solidFill>
                  <a:srgbClr val="666666"/>
                </a:solidFill>
              </a:rPr>
              <a:t>Ni el presente documento, ni su contenido, constituyen una oferta, invitación o solicitud para adquirir, desinvertir u obtener interés alguno en activos o instrumentos financieros, ni pueden servir de base para ningún contrato, compromiso o decisión de ningún tipo.</a:t>
            </a:r>
          </a:p>
          <a:p>
            <a:pPr>
              <a:spcAft>
                <a:spcPts val="800"/>
              </a:spcAft>
              <a:buClr>
                <a:srgbClr val="0A5FB4"/>
              </a:buClr>
              <a:buSzPct val="150000"/>
            </a:pPr>
            <a:r>
              <a:rPr lang="es-ES" sz="800" dirty="0">
                <a:solidFill>
                  <a:srgbClr val="666666"/>
                </a:solidFill>
              </a:rPr>
              <a:t>El contenido del presente documento está protegido por la legislación de propiedad intelectual. Queda expresamente prohibida su reproducción, transformación, distribución, comunicación pública, puesta a disposición, extracción, reutilización, reenvío o la utilización de cualquier naturaleza, por cualquier medio o procedimiento, salvo en los casos en que esté legalmente permitido o sea autorizado expresamente por BBVA.</a:t>
            </a:r>
          </a:p>
        </p:txBody>
      </p:sp>
    </p:spTree>
    <p:extLst>
      <p:ext uri="{BB962C8B-B14F-4D97-AF65-F5344CB8AC3E}">
        <p14:creationId xmlns:p14="http://schemas.microsoft.com/office/powerpoint/2010/main" val="103619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67D149-B70B-44A7-B215-A2F100687F44}"/>
              </a:ext>
            </a:extLst>
          </p:cNvPr>
          <p:cNvSpPr>
            <a:spLocks noGrp="1"/>
          </p:cNvSpPr>
          <p:nvPr>
            <p:ph type="title"/>
          </p:nvPr>
        </p:nvSpPr>
        <p:spPr>
          <a:xfrm>
            <a:off x="464500" y="1493134"/>
            <a:ext cx="5139664" cy="1944547"/>
          </a:xfrm>
        </p:spPr>
        <p:txBody>
          <a:bodyPr/>
          <a:lstStyle/>
          <a:p>
            <a:r>
              <a:rPr lang="es-ES" dirty="0"/>
              <a:t>Modelo de Indicadores Coincidentes para el Precio de la Vivienda </a:t>
            </a:r>
          </a:p>
        </p:txBody>
      </p:sp>
      <p:sp>
        <p:nvSpPr>
          <p:cNvPr id="3" name="CuadroTexto 21">
            <a:extLst>
              <a:ext uri="{FF2B5EF4-FFF2-40B4-BE49-F238E27FC236}">
                <a16:creationId xmlns:a16="http://schemas.microsoft.com/office/drawing/2014/main" id="{EF10B55B-740F-491E-AF97-786DB8529223}"/>
              </a:ext>
            </a:extLst>
          </p:cNvPr>
          <p:cNvSpPr txBox="1"/>
          <p:nvPr/>
        </p:nvSpPr>
        <p:spPr>
          <a:xfrm>
            <a:off x="490954" y="4210927"/>
            <a:ext cx="2223671" cy="161618"/>
          </a:xfrm>
          <a:prstGeom prst="rect">
            <a:avLst/>
          </a:prstGeom>
          <a:noFill/>
          <a:ln w="9525">
            <a:noFill/>
            <a:miter lim="800000"/>
            <a:headEnd/>
            <a:tailEnd/>
          </a:ln>
        </p:spPr>
        <p:txBody>
          <a:bodyPr lIns="0" tIns="0" rIns="0" bIns="0" anchor="ctr"/>
          <a:lstStyle>
            <a:defPPr>
              <a:defRPr lang="es-ES_tradnl"/>
            </a:defPPr>
            <a:lvl1pPr>
              <a:lnSpc>
                <a:spcPct val="80000"/>
              </a:lnSpc>
              <a:spcBef>
                <a:spcPts val="936"/>
              </a:spcBef>
              <a:defRPr sz="900" u="none">
                <a:solidFill>
                  <a:srgbClr val="FFFFFF"/>
                </a:solidFill>
                <a:latin typeface="+mj-lt"/>
                <a:cs typeface="Arial" pitchFamily="34" charset="0"/>
              </a:defRPr>
            </a:lvl1pPr>
          </a:lstStyle>
          <a:p>
            <a:r>
              <a:rPr lang="es-ES_tradnl" sz="1050" dirty="0">
                <a:solidFill>
                  <a:schemeClr val="accent3"/>
                </a:solidFill>
                <a:latin typeface="Arial" panose="020B0604020202020204" pitchFamily="34" charset="0"/>
              </a:rPr>
              <a:t>Noviembre 2021</a:t>
            </a:r>
          </a:p>
        </p:txBody>
      </p:sp>
    </p:spTree>
    <p:extLst>
      <p:ext uri="{BB962C8B-B14F-4D97-AF65-F5344CB8AC3E}">
        <p14:creationId xmlns:p14="http://schemas.microsoft.com/office/powerpoint/2010/main" val="43873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487363" y="1192922"/>
            <a:ext cx="831353" cy="6413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small" dirty="0">
                <a:solidFill>
                  <a:srgbClr val="2DCCCD"/>
                </a:solidFill>
                <a:latin typeface="Arial"/>
                <a:ea typeface="Arial"/>
                <a:cs typeface="Arial"/>
                <a:sym typeface="Arial"/>
              </a:rPr>
              <a:t>01</a:t>
            </a:r>
            <a:endParaRPr sz="1400" b="0" i="0" u="none" strike="noStrike" cap="none" dirty="0">
              <a:solidFill>
                <a:srgbClr val="000000"/>
              </a:solidFill>
              <a:latin typeface="Arial"/>
              <a:ea typeface="Arial"/>
              <a:cs typeface="Arial"/>
              <a:sym typeface="Arial"/>
            </a:endParaRPr>
          </a:p>
        </p:txBody>
      </p:sp>
      <p:sp>
        <p:nvSpPr>
          <p:cNvPr id="60" name="Google Shape;60;p1"/>
          <p:cNvSpPr txBox="1"/>
          <p:nvPr/>
        </p:nvSpPr>
        <p:spPr>
          <a:xfrm>
            <a:off x="410293" y="2138755"/>
            <a:ext cx="8239636" cy="116165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FFFF"/>
              </a:buClr>
              <a:buSzPts val="3200"/>
              <a:buFont typeface="Arial"/>
              <a:buNone/>
            </a:pPr>
            <a:r>
              <a:rPr lang="en-US" sz="3200" dirty="0" err="1">
                <a:solidFill>
                  <a:srgbClr val="FFFFFF"/>
                </a:solidFill>
              </a:rPr>
              <a:t>Introducción</a:t>
            </a:r>
            <a:endParaRPr sz="32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07141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noFill/>
          <a:ln>
            <a:noFill/>
          </a:ln>
        </p:spPr>
        <p:txBody>
          <a:bodyPr spcFirstLastPara="1" wrap="square" lIns="0" tIns="0" rIns="0" bIns="0" anchor="t" anchorCtr="0">
            <a:noAutofit/>
          </a:bodyPr>
          <a:lstStyle/>
          <a:p>
            <a:pPr>
              <a:lnSpc>
                <a:spcPct val="90000"/>
              </a:lnSpc>
            </a:pPr>
            <a:r>
              <a:rPr lang="es-ES" sz="2000" dirty="0"/>
              <a:t>Motivación</a:t>
            </a:r>
          </a:p>
        </p:txBody>
      </p:sp>
      <p:sp>
        <p:nvSpPr>
          <p:cNvPr id="6" name="Google Shape;126;p18">
            <a:extLst>
              <a:ext uri="{FF2B5EF4-FFF2-40B4-BE49-F238E27FC236}">
                <a16:creationId xmlns:a16="http://schemas.microsoft.com/office/drawing/2014/main" id="{72695E70-57EA-8848-9D02-89D3407E4D44}"/>
              </a:ext>
            </a:extLst>
          </p:cNvPr>
          <p:cNvSpPr/>
          <p:nvPr/>
        </p:nvSpPr>
        <p:spPr>
          <a:xfrm>
            <a:off x="492124" y="1203324"/>
            <a:ext cx="8501099" cy="3771901"/>
          </a:xfrm>
          <a:prstGeom prst="rect">
            <a:avLst/>
          </a:prstGeom>
          <a:noFill/>
          <a:ln>
            <a:noFill/>
          </a:ln>
        </p:spPr>
        <p:txBody>
          <a:bodyPr spcFirstLastPara="1" wrap="square" lIns="0" tIns="0" rIns="0" bIns="0" anchor="t" anchorCtr="0">
            <a:noAutofit/>
          </a:bodyPr>
          <a:lstStyle/>
          <a:p>
            <a:pPr marL="285750" indent="-285750">
              <a:spcAft>
                <a:spcPts val="1200"/>
              </a:spcAft>
              <a:buSzPct val="70000"/>
              <a:buBlip>
                <a:blip r:embed="rId3"/>
              </a:buBlip>
            </a:pPr>
            <a:r>
              <a:rPr lang="es-ES" sz="1200" dirty="0">
                <a:solidFill>
                  <a:schemeClr val="tx2"/>
                </a:solidFill>
              </a:rPr>
              <a:t>Existen varios indicadores sobre el precio de la vivienda en España que emiten diferentes señales de su evolución. </a:t>
            </a:r>
            <a:r>
              <a:rPr lang="es-ES" sz="1200" dirty="0">
                <a:solidFill>
                  <a:schemeClr val="accent3">
                    <a:lumMod val="75000"/>
                  </a:schemeClr>
                </a:solidFill>
              </a:rPr>
              <a:t>En este proyecto se va tratar de obtener la mejor combinación de indicadores y de modelos con el fin de mejorar la previsión del precio de la vivienda </a:t>
            </a:r>
            <a:r>
              <a:rPr lang="es-ES" sz="1200" dirty="0">
                <a:solidFill>
                  <a:schemeClr val="tx2"/>
                </a:solidFill>
              </a:rPr>
              <a:t>(MITMA/Tasaciones) a corto plazo.</a:t>
            </a:r>
          </a:p>
          <a:p>
            <a:pPr marL="285750" indent="-285750">
              <a:spcAft>
                <a:spcPts val="1200"/>
              </a:spcAft>
              <a:buSzPct val="70000"/>
              <a:buBlip>
                <a:blip r:embed="rId3"/>
              </a:buBlip>
            </a:pPr>
            <a:r>
              <a:rPr lang="es-ES" sz="1200" dirty="0">
                <a:solidFill>
                  <a:schemeClr val="tx2"/>
                </a:solidFill>
              </a:rPr>
              <a:t>La diferente naturaleza de los indicadores de precios de la vivienda en función de su fuente, de su metodología y de su elaboración ponen de manifiesto la </a:t>
            </a:r>
            <a:r>
              <a:rPr lang="es-ES" sz="1200" dirty="0">
                <a:solidFill>
                  <a:schemeClr val="accent3">
                    <a:lumMod val="75000"/>
                  </a:schemeClr>
                </a:solidFill>
              </a:rPr>
              <a:t>necesidad de tratar esta heterogeneidad en los modelos de previsión</a:t>
            </a:r>
            <a:r>
              <a:rPr lang="es-ES" sz="1200" dirty="0">
                <a:solidFill>
                  <a:schemeClr val="tx2"/>
                </a:solidFill>
              </a:rPr>
              <a:t>.</a:t>
            </a:r>
          </a:p>
          <a:p>
            <a:pPr marL="285750" indent="-285750">
              <a:spcAft>
                <a:spcPts val="1200"/>
              </a:spcAft>
              <a:buSzPct val="70000"/>
              <a:buBlip>
                <a:blip r:embed="rId3"/>
              </a:buBlip>
            </a:pPr>
            <a:r>
              <a:rPr lang="es-ES" sz="1200" dirty="0">
                <a:solidFill>
                  <a:schemeClr val="tx2"/>
                </a:solidFill>
              </a:rPr>
              <a:t>Además, en este análisis se va incorporar un </a:t>
            </a:r>
            <a:r>
              <a:rPr lang="es-ES" sz="1200" dirty="0">
                <a:solidFill>
                  <a:schemeClr val="accent3">
                    <a:lumMod val="75000"/>
                  </a:schemeClr>
                </a:solidFill>
              </a:rPr>
              <a:t>nuevo indicador de precios derivado de las tasaciones realizadas en BBVA</a:t>
            </a:r>
            <a:r>
              <a:rPr lang="es-ES" sz="1200" dirty="0">
                <a:solidFill>
                  <a:schemeClr val="tx2"/>
                </a:solidFill>
              </a:rPr>
              <a:t>. Se introducirá este indicador en tiempo real con el fin de mejorar la especificación de los modelos.</a:t>
            </a:r>
          </a:p>
          <a:p>
            <a:pPr marL="285750" indent="-285750">
              <a:spcAft>
                <a:spcPts val="1200"/>
              </a:spcAft>
              <a:buSzPct val="70000"/>
              <a:buBlip>
                <a:blip r:embed="rId3"/>
              </a:buBlip>
            </a:pPr>
            <a:r>
              <a:rPr lang="es-ES" sz="1200" dirty="0">
                <a:solidFill>
                  <a:schemeClr val="tx2"/>
                </a:solidFill>
              </a:rPr>
              <a:t>Con el fin de elegir la mejor combinación de indicadores para explicar la variable objetivo (el precio de la vivienda publicado por el Ministerio de Transporte, Movilidad y Agenda Urbana) </a:t>
            </a:r>
            <a:r>
              <a:rPr lang="es-ES" sz="1200" dirty="0">
                <a:solidFill>
                  <a:schemeClr val="accent3">
                    <a:lumMod val="75000"/>
                  </a:schemeClr>
                </a:solidFill>
              </a:rPr>
              <a:t>se utilizan modelos lineales de factores dinámicos (DLFM)</a:t>
            </a:r>
            <a:r>
              <a:rPr lang="es-ES" sz="1200" dirty="0">
                <a:solidFill>
                  <a:schemeClr val="tx2"/>
                </a:solidFill>
              </a:rPr>
              <a:t>. </a:t>
            </a:r>
          </a:p>
          <a:p>
            <a:pPr marL="285750" indent="-285750">
              <a:spcAft>
                <a:spcPts val="1200"/>
              </a:spcAft>
              <a:buSzPct val="70000"/>
              <a:buBlip>
                <a:blip r:embed="rId3"/>
              </a:buBlip>
            </a:pPr>
            <a:r>
              <a:rPr lang="es-ES" sz="1200" dirty="0">
                <a:solidFill>
                  <a:schemeClr val="tx2"/>
                </a:solidFill>
              </a:rPr>
              <a:t>Por último, </a:t>
            </a:r>
            <a:r>
              <a:rPr lang="es-ES" sz="1200" dirty="0">
                <a:solidFill>
                  <a:schemeClr val="accent3">
                    <a:lumMod val="75000"/>
                  </a:schemeClr>
                </a:solidFill>
              </a:rPr>
              <a:t>se recurrirá a la combinación bayesiana de modelos </a:t>
            </a:r>
            <a:r>
              <a:rPr lang="es-ES" sz="1200" dirty="0">
                <a:solidFill>
                  <a:schemeClr val="tx2"/>
                </a:solidFill>
              </a:rPr>
              <a:t>para averiguar qué predictores (variables o modelos) deben tenerse en cuenta para cada horizonte de previsión y qué importancia tiene cada uno construyendo una media ponderada sobre todos ellos.</a:t>
            </a:r>
          </a:p>
          <a:p>
            <a:pPr marL="285750" indent="-285750">
              <a:spcAft>
                <a:spcPts val="1200"/>
              </a:spcAft>
              <a:buSzPct val="70000"/>
              <a:buBlip>
                <a:blip r:embed="rId3"/>
              </a:buBlip>
            </a:pPr>
            <a:r>
              <a:rPr lang="en-US" sz="1200" dirty="0">
                <a:solidFill>
                  <a:schemeClr val="tx2"/>
                </a:solidFill>
              </a:rPr>
              <a:t>En </a:t>
            </a:r>
            <a:r>
              <a:rPr lang="es-ES_tradnl" sz="1200" dirty="0">
                <a:solidFill>
                  <a:schemeClr val="tx2"/>
                </a:solidFill>
              </a:rPr>
              <a:t>este</a:t>
            </a:r>
            <a:r>
              <a:rPr lang="en-US" sz="1200" dirty="0">
                <a:solidFill>
                  <a:schemeClr val="tx2"/>
                </a:solidFill>
              </a:rPr>
              <a:t> </a:t>
            </a:r>
            <a:r>
              <a:rPr lang="es-ES_tradnl" sz="1200" dirty="0">
                <a:solidFill>
                  <a:schemeClr val="tx2"/>
                </a:solidFill>
              </a:rPr>
              <a:t>ejercicio</a:t>
            </a:r>
            <a:r>
              <a:rPr lang="en-US" sz="1200" dirty="0">
                <a:solidFill>
                  <a:schemeClr val="tx2"/>
                </a:solidFill>
              </a:rPr>
              <a:t> </a:t>
            </a:r>
            <a:r>
              <a:rPr lang="es-ES_tradnl" sz="1200" dirty="0">
                <a:solidFill>
                  <a:schemeClr val="tx2"/>
                </a:solidFill>
              </a:rPr>
              <a:t>asociado</a:t>
            </a:r>
            <a:r>
              <a:rPr lang="en-US" sz="1200" dirty="0">
                <a:solidFill>
                  <a:schemeClr val="tx2"/>
                </a:solidFill>
              </a:rPr>
              <a:t> a la </a:t>
            </a:r>
            <a:r>
              <a:rPr lang="es-ES_tradnl" sz="1200" dirty="0">
                <a:solidFill>
                  <a:schemeClr val="tx2"/>
                </a:solidFill>
              </a:rPr>
              <a:t>mejora</a:t>
            </a:r>
            <a:r>
              <a:rPr lang="en-US" sz="1200" dirty="0">
                <a:solidFill>
                  <a:schemeClr val="tx2"/>
                </a:solidFill>
              </a:rPr>
              <a:t> de la </a:t>
            </a:r>
            <a:r>
              <a:rPr lang="es-ES_tradnl" sz="1200" dirty="0">
                <a:solidFill>
                  <a:schemeClr val="tx2"/>
                </a:solidFill>
              </a:rPr>
              <a:t>previsión</a:t>
            </a:r>
            <a:r>
              <a:rPr lang="en-US" sz="1200" dirty="0">
                <a:solidFill>
                  <a:schemeClr val="tx2"/>
                </a:solidFill>
              </a:rPr>
              <a:t> del </a:t>
            </a:r>
            <a:r>
              <a:rPr lang="es-ES_tradnl" sz="1200" dirty="0">
                <a:solidFill>
                  <a:schemeClr val="tx2"/>
                </a:solidFill>
              </a:rPr>
              <a:t>precio</a:t>
            </a:r>
            <a:r>
              <a:rPr lang="en-US" sz="1200" dirty="0">
                <a:solidFill>
                  <a:schemeClr val="tx2"/>
                </a:solidFill>
              </a:rPr>
              <a:t> de la </a:t>
            </a:r>
            <a:r>
              <a:rPr lang="es-ES_tradnl" sz="1200" dirty="0">
                <a:solidFill>
                  <a:schemeClr val="tx2"/>
                </a:solidFill>
              </a:rPr>
              <a:t>vivienda</a:t>
            </a:r>
            <a:r>
              <a:rPr lang="en-US" sz="1200" dirty="0">
                <a:solidFill>
                  <a:schemeClr val="tx2"/>
                </a:solidFill>
              </a:rPr>
              <a:t>, </a:t>
            </a:r>
            <a:r>
              <a:rPr lang="en-US" sz="1200" dirty="0">
                <a:solidFill>
                  <a:schemeClr val="accent3">
                    <a:lumMod val="75000"/>
                  </a:schemeClr>
                </a:solidFill>
              </a:rPr>
              <a:t>se </a:t>
            </a:r>
            <a:r>
              <a:rPr lang="en-US" sz="1200" dirty="0" err="1">
                <a:solidFill>
                  <a:schemeClr val="accent3">
                    <a:lumMod val="75000"/>
                  </a:schemeClr>
                </a:solidFill>
              </a:rPr>
              <a:t>mejora</a:t>
            </a:r>
            <a:r>
              <a:rPr lang="en-US" sz="1200" dirty="0">
                <a:solidFill>
                  <a:schemeClr val="accent3">
                    <a:lumMod val="75000"/>
                  </a:schemeClr>
                </a:solidFill>
              </a:rPr>
              <a:t> </a:t>
            </a:r>
            <a:r>
              <a:rPr lang="es-ES" sz="1200" dirty="0">
                <a:solidFill>
                  <a:schemeClr val="accent3">
                    <a:lumMod val="75000"/>
                  </a:schemeClr>
                </a:solidFill>
              </a:rPr>
              <a:t>la precisión de las previsiones, las previsiones a corto plazo y las previsiones a largo plazo </a:t>
            </a:r>
            <a:r>
              <a:rPr lang="es-ES" sz="1200" dirty="0">
                <a:solidFill>
                  <a:schemeClr val="tx2"/>
                </a:solidFill>
              </a:rPr>
              <a:t>combinando el DLFM de frecuencia mixta con modelos SARIMA mucho más sencillos.</a:t>
            </a:r>
            <a:endParaRPr lang="en-US" sz="1200" dirty="0">
              <a:solidFill>
                <a:schemeClr val="tx2"/>
              </a:solidFill>
            </a:endParaRPr>
          </a:p>
        </p:txBody>
      </p:sp>
    </p:spTree>
    <p:extLst>
      <p:ext uri="{BB962C8B-B14F-4D97-AF65-F5344CB8AC3E}">
        <p14:creationId xmlns:p14="http://schemas.microsoft.com/office/powerpoint/2010/main" val="369443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noFill/>
          <a:ln>
            <a:noFill/>
          </a:ln>
        </p:spPr>
        <p:txBody>
          <a:bodyPr spcFirstLastPara="1" wrap="square" lIns="0" tIns="0" rIns="0" bIns="0" anchor="t" anchorCtr="0">
            <a:noAutofit/>
          </a:bodyPr>
          <a:lstStyle/>
          <a:p>
            <a:pPr>
              <a:lnSpc>
                <a:spcPct val="90000"/>
              </a:lnSpc>
            </a:pPr>
            <a:r>
              <a:rPr lang="es-ES" sz="2000" dirty="0"/>
              <a:t>Heterogeneidad de los indicadores de precios de la vivienda</a:t>
            </a:r>
          </a:p>
        </p:txBody>
      </p:sp>
      <p:sp>
        <p:nvSpPr>
          <p:cNvPr id="6" name="Google Shape;126;p18">
            <a:extLst>
              <a:ext uri="{FF2B5EF4-FFF2-40B4-BE49-F238E27FC236}">
                <a16:creationId xmlns:a16="http://schemas.microsoft.com/office/drawing/2014/main" id="{72695E70-57EA-8848-9D02-89D3407E4D44}"/>
              </a:ext>
            </a:extLst>
          </p:cNvPr>
          <p:cNvSpPr/>
          <p:nvPr/>
        </p:nvSpPr>
        <p:spPr>
          <a:xfrm>
            <a:off x="492125" y="1203325"/>
            <a:ext cx="8481973" cy="3771901"/>
          </a:xfrm>
          <a:prstGeom prst="rect">
            <a:avLst/>
          </a:prstGeom>
          <a:noFill/>
          <a:ln>
            <a:noFill/>
          </a:ln>
        </p:spPr>
        <p:txBody>
          <a:bodyPr spcFirstLastPara="1" wrap="square" lIns="0" tIns="0" rIns="0" bIns="0" anchor="t" anchorCtr="0">
            <a:noAutofit/>
          </a:bodyPr>
          <a:lstStyle/>
          <a:p>
            <a:pPr marL="285750" indent="-285750">
              <a:spcAft>
                <a:spcPts val="1200"/>
              </a:spcAft>
              <a:buSzPct val="70000"/>
              <a:buBlip>
                <a:blip r:embed="rId3"/>
              </a:buBlip>
            </a:pPr>
            <a:r>
              <a:rPr lang="es-ES" dirty="0">
                <a:solidFill>
                  <a:schemeClr val="accent3">
                    <a:lumMod val="75000"/>
                  </a:schemeClr>
                </a:solidFill>
              </a:rPr>
              <a:t>Los distintos indicadores de precios de la vivienda </a:t>
            </a:r>
            <a:r>
              <a:rPr lang="es-ES" dirty="0">
                <a:solidFill>
                  <a:schemeClr val="tx2"/>
                </a:solidFill>
              </a:rPr>
              <a:t>que se publican en España arrojan señales parciales sobre el mercado. Sin embargo, son valiosos en función de la naturaleza.</a:t>
            </a:r>
          </a:p>
          <a:p>
            <a:pPr marL="285750" indent="-285750">
              <a:spcAft>
                <a:spcPts val="1200"/>
              </a:spcAft>
              <a:buSzPct val="70000"/>
              <a:buBlip>
                <a:blip r:embed="rId3"/>
              </a:buBlip>
            </a:pPr>
            <a:r>
              <a:rPr lang="es-ES" dirty="0">
                <a:solidFill>
                  <a:schemeClr val="accent3">
                    <a:lumMod val="75000"/>
                  </a:schemeClr>
                </a:solidFill>
              </a:rPr>
              <a:t>La procedencia de los datos es clave </a:t>
            </a:r>
            <a:r>
              <a:rPr lang="es-ES" dirty="0">
                <a:solidFill>
                  <a:schemeClr val="tx2"/>
                </a:solidFill>
              </a:rPr>
              <a:t>para entender las señales de los indicadores:</a:t>
            </a:r>
          </a:p>
          <a:p>
            <a:pPr marL="285750" indent="-285750">
              <a:spcAft>
                <a:spcPts val="1200"/>
              </a:spcAft>
              <a:buSzPct val="70000"/>
              <a:buBlip>
                <a:blip r:embed="rId3"/>
              </a:buBlip>
            </a:pPr>
            <a:endParaRPr lang="es-ES" dirty="0">
              <a:solidFill>
                <a:schemeClr val="tx2"/>
              </a:solidFill>
            </a:endParaRPr>
          </a:p>
          <a:p>
            <a:pPr marL="285750" indent="-285750">
              <a:spcAft>
                <a:spcPts val="1200"/>
              </a:spcAft>
              <a:buSzPct val="70000"/>
              <a:buBlip>
                <a:blip r:embed="rId3"/>
              </a:buBlip>
            </a:pPr>
            <a:endParaRPr lang="es-ES" dirty="0">
              <a:solidFill>
                <a:schemeClr val="tx2"/>
              </a:solidFill>
            </a:endParaRPr>
          </a:p>
          <a:p>
            <a:pPr marL="285750" indent="-285750">
              <a:spcAft>
                <a:spcPts val="1200"/>
              </a:spcAft>
              <a:buSzPct val="70000"/>
              <a:buBlip>
                <a:blip r:embed="rId3"/>
              </a:buBlip>
            </a:pPr>
            <a:endParaRPr lang="es-ES" dirty="0">
              <a:solidFill>
                <a:schemeClr val="tx2"/>
              </a:solidFill>
            </a:endParaRPr>
          </a:p>
          <a:p>
            <a:pPr marL="285750" indent="-285750">
              <a:spcAft>
                <a:spcPts val="1200"/>
              </a:spcAft>
              <a:buSzPct val="70000"/>
              <a:buBlip>
                <a:blip r:embed="rId3"/>
              </a:buBlip>
            </a:pPr>
            <a:endParaRPr lang="es-ES" dirty="0">
              <a:solidFill>
                <a:schemeClr val="tx2"/>
              </a:solidFill>
            </a:endParaRPr>
          </a:p>
          <a:p>
            <a:pPr marL="285750" indent="-285750">
              <a:spcAft>
                <a:spcPts val="1200"/>
              </a:spcAft>
              <a:buSzPct val="70000"/>
              <a:buBlip>
                <a:blip r:embed="rId3"/>
              </a:buBlip>
            </a:pPr>
            <a:endParaRPr lang="es-ES" dirty="0">
              <a:solidFill>
                <a:schemeClr val="tx2"/>
              </a:solidFill>
            </a:endParaRPr>
          </a:p>
          <a:p>
            <a:pPr marL="285750" indent="-285750">
              <a:spcAft>
                <a:spcPts val="1200"/>
              </a:spcAft>
              <a:buSzPct val="70000"/>
              <a:buBlip>
                <a:blip r:embed="rId3"/>
              </a:buBlip>
            </a:pPr>
            <a:endParaRPr lang="es-ES" dirty="0">
              <a:solidFill>
                <a:schemeClr val="tx2"/>
              </a:solidFill>
            </a:endParaRPr>
          </a:p>
          <a:p>
            <a:pPr marL="271463" lvl="3" indent="-271463">
              <a:spcAft>
                <a:spcPts val="1200"/>
              </a:spcAft>
              <a:buSzPct val="70000"/>
              <a:buBlip>
                <a:blip r:embed="rId3"/>
              </a:buBlip>
            </a:pPr>
            <a:r>
              <a:rPr lang="es-ES_tradnl" dirty="0">
                <a:solidFill>
                  <a:schemeClr val="tx2"/>
                </a:solidFill>
              </a:rPr>
              <a:t>En función del origen de los indicadores, estos podrán definirse como </a:t>
            </a:r>
            <a:r>
              <a:rPr lang="es-ES_tradnl" dirty="0">
                <a:solidFill>
                  <a:schemeClr val="accent3">
                    <a:lumMod val="75000"/>
                  </a:schemeClr>
                </a:solidFill>
              </a:rPr>
              <a:t>más o menos adelantados. </a:t>
            </a:r>
            <a:r>
              <a:rPr lang="es-ES_tradnl" dirty="0">
                <a:solidFill>
                  <a:schemeClr val="tx2"/>
                </a:solidFill>
              </a:rPr>
              <a:t>Algo que también tiene relación con el periodo de publicación de los mismos: </a:t>
            </a:r>
            <a:r>
              <a:rPr lang="es-ES_tradnl" dirty="0">
                <a:solidFill>
                  <a:schemeClr val="accent3">
                    <a:lumMod val="75000"/>
                  </a:schemeClr>
                </a:solidFill>
              </a:rPr>
              <a:t>diarios, mensuales o trimestrales.</a:t>
            </a:r>
            <a:endParaRPr lang="en-US" dirty="0">
              <a:solidFill>
                <a:schemeClr val="accent3">
                  <a:lumMod val="75000"/>
                </a:schemeClr>
              </a:solidFill>
            </a:endParaRPr>
          </a:p>
        </p:txBody>
      </p:sp>
      <p:sp>
        <p:nvSpPr>
          <p:cNvPr id="4" name="Google Shape;126;p18">
            <a:extLst>
              <a:ext uri="{FF2B5EF4-FFF2-40B4-BE49-F238E27FC236}">
                <a16:creationId xmlns:a16="http://schemas.microsoft.com/office/drawing/2014/main" id="{F436ECB0-0598-49AC-819A-F759CC67C871}"/>
              </a:ext>
            </a:extLst>
          </p:cNvPr>
          <p:cNvSpPr/>
          <p:nvPr/>
        </p:nvSpPr>
        <p:spPr>
          <a:xfrm>
            <a:off x="1387361" y="2181843"/>
            <a:ext cx="2803831" cy="1015663"/>
          </a:xfrm>
          <a:prstGeom prst="rect">
            <a:avLst/>
          </a:prstGeom>
          <a:noFill/>
          <a:ln>
            <a:noFill/>
          </a:ln>
        </p:spPr>
        <p:txBody>
          <a:bodyPr spcFirstLastPara="1" wrap="square" lIns="0" tIns="0" rIns="0" bIns="0" anchor="t" anchorCtr="0">
            <a:spAutoFit/>
          </a:bodyPr>
          <a:lstStyle/>
          <a:p>
            <a:pPr lvl="3" defTabSz="720725">
              <a:spcAft>
                <a:spcPts val="1200"/>
              </a:spcAft>
              <a:buClr>
                <a:schemeClr val="accent3"/>
              </a:buClr>
              <a:buSzPct val="100000"/>
            </a:pPr>
            <a:r>
              <a:rPr lang="es-ES_tradnl" dirty="0">
                <a:solidFill>
                  <a:schemeClr val="accent3">
                    <a:lumMod val="75000"/>
                  </a:schemeClr>
                </a:solidFill>
              </a:rPr>
              <a:t>Tasaciones: </a:t>
            </a:r>
            <a:r>
              <a:rPr lang="es-ES_tradnl" dirty="0">
                <a:solidFill>
                  <a:schemeClr val="tx2"/>
                </a:solidFill>
              </a:rPr>
              <a:t>los datos provienen de un conjunto de valoraciones de los inmuebles que tienen una relación con el precio de transacción</a:t>
            </a:r>
          </a:p>
        </p:txBody>
      </p:sp>
      <p:sp>
        <p:nvSpPr>
          <p:cNvPr id="5" name="Google Shape;126;p18">
            <a:extLst>
              <a:ext uri="{FF2B5EF4-FFF2-40B4-BE49-F238E27FC236}">
                <a16:creationId xmlns:a16="http://schemas.microsoft.com/office/drawing/2014/main" id="{0C61151D-55AD-4488-9A34-43B59F79DE51}"/>
              </a:ext>
            </a:extLst>
          </p:cNvPr>
          <p:cNvSpPr/>
          <p:nvPr/>
        </p:nvSpPr>
        <p:spPr>
          <a:xfrm>
            <a:off x="1387361" y="3270250"/>
            <a:ext cx="2946514" cy="800219"/>
          </a:xfrm>
          <a:prstGeom prst="rect">
            <a:avLst/>
          </a:prstGeom>
          <a:noFill/>
          <a:ln>
            <a:noFill/>
          </a:ln>
        </p:spPr>
        <p:txBody>
          <a:bodyPr spcFirstLastPara="1" wrap="square" lIns="0" tIns="0" rIns="0" bIns="0" anchor="t" anchorCtr="0">
            <a:spAutoFit/>
          </a:bodyPr>
          <a:lstStyle/>
          <a:p>
            <a:pPr lvl="3" defTabSz="720725">
              <a:spcAft>
                <a:spcPts val="1200"/>
              </a:spcAft>
              <a:buClr>
                <a:schemeClr val="accent3"/>
              </a:buClr>
              <a:buSzPct val="100000"/>
            </a:pPr>
            <a:r>
              <a:rPr lang="es-ES_tradnl" dirty="0">
                <a:solidFill>
                  <a:schemeClr val="accent3">
                    <a:lumMod val="75000"/>
                  </a:schemeClr>
                </a:solidFill>
              </a:rPr>
              <a:t>Notarios: </a:t>
            </a:r>
            <a:r>
              <a:rPr lang="es-ES_tradnl" dirty="0">
                <a:solidFill>
                  <a:schemeClr val="tx2"/>
                </a:solidFill>
              </a:rPr>
              <a:t>los datos provienen de las declaraciones de operaciones de compraventa firmadas ante notario</a:t>
            </a:r>
          </a:p>
        </p:txBody>
      </p:sp>
      <p:sp>
        <p:nvSpPr>
          <p:cNvPr id="7" name="Google Shape;126;p18">
            <a:extLst>
              <a:ext uri="{FF2B5EF4-FFF2-40B4-BE49-F238E27FC236}">
                <a16:creationId xmlns:a16="http://schemas.microsoft.com/office/drawing/2014/main" id="{E11511DF-4226-44D0-A496-C284C2B334DF}"/>
              </a:ext>
            </a:extLst>
          </p:cNvPr>
          <p:cNvSpPr/>
          <p:nvPr/>
        </p:nvSpPr>
        <p:spPr>
          <a:xfrm>
            <a:off x="5565775" y="3270250"/>
            <a:ext cx="3164049" cy="800219"/>
          </a:xfrm>
          <a:prstGeom prst="rect">
            <a:avLst/>
          </a:prstGeom>
          <a:noFill/>
          <a:ln>
            <a:noFill/>
          </a:ln>
        </p:spPr>
        <p:txBody>
          <a:bodyPr spcFirstLastPara="1" wrap="square" lIns="0" tIns="0" rIns="0" bIns="0" anchor="t" anchorCtr="0">
            <a:spAutoFit/>
          </a:bodyPr>
          <a:lstStyle/>
          <a:p>
            <a:pPr lvl="3" defTabSz="720725">
              <a:spcAft>
                <a:spcPts val="1200"/>
              </a:spcAft>
              <a:buClr>
                <a:schemeClr val="accent3"/>
              </a:buClr>
              <a:buSzPct val="100000"/>
            </a:pPr>
            <a:r>
              <a:rPr lang="es-ES_tradnl" dirty="0">
                <a:solidFill>
                  <a:schemeClr val="accent3">
                    <a:lumMod val="75000"/>
                  </a:schemeClr>
                </a:solidFill>
              </a:rPr>
              <a:t>Registradores: </a:t>
            </a:r>
            <a:r>
              <a:rPr lang="es-ES_tradnl" dirty="0">
                <a:solidFill>
                  <a:schemeClr val="tx2"/>
                </a:solidFill>
              </a:rPr>
              <a:t>los datos provienen de aquellas operaciones registradas en el Registro de la Propiedad</a:t>
            </a:r>
          </a:p>
        </p:txBody>
      </p:sp>
      <p:sp>
        <p:nvSpPr>
          <p:cNvPr id="8" name="Google Shape;126;p18">
            <a:extLst>
              <a:ext uri="{FF2B5EF4-FFF2-40B4-BE49-F238E27FC236}">
                <a16:creationId xmlns:a16="http://schemas.microsoft.com/office/drawing/2014/main" id="{3F8CB112-ECAB-4B53-8583-67611094BB9A}"/>
              </a:ext>
            </a:extLst>
          </p:cNvPr>
          <p:cNvSpPr/>
          <p:nvPr/>
        </p:nvSpPr>
        <p:spPr>
          <a:xfrm>
            <a:off x="5600700" y="2181843"/>
            <a:ext cx="2836718" cy="800219"/>
          </a:xfrm>
          <a:prstGeom prst="rect">
            <a:avLst/>
          </a:prstGeom>
          <a:noFill/>
          <a:ln>
            <a:noFill/>
          </a:ln>
        </p:spPr>
        <p:txBody>
          <a:bodyPr spcFirstLastPara="1" wrap="square" lIns="0" tIns="0" rIns="0" bIns="0" anchor="t" anchorCtr="0">
            <a:spAutoFit/>
          </a:bodyPr>
          <a:lstStyle/>
          <a:p>
            <a:pPr lvl="3" defTabSz="720725">
              <a:spcAft>
                <a:spcPts val="1200"/>
              </a:spcAft>
              <a:buClr>
                <a:schemeClr val="accent3"/>
              </a:buClr>
              <a:buSzPct val="100000"/>
            </a:pPr>
            <a:r>
              <a:rPr lang="es-ES_tradnl" dirty="0">
                <a:solidFill>
                  <a:schemeClr val="accent3">
                    <a:lumMod val="75000"/>
                  </a:schemeClr>
                </a:solidFill>
              </a:rPr>
              <a:t>Portales inmobiliarios</a:t>
            </a:r>
            <a:r>
              <a:rPr lang="es-ES_tradnl" dirty="0">
                <a:solidFill>
                  <a:schemeClr val="tx2"/>
                </a:solidFill>
              </a:rPr>
              <a:t>: los datos provienen de la ofertas publicadas en estos medios en tiempo real</a:t>
            </a:r>
          </a:p>
        </p:txBody>
      </p:sp>
      <p:sp>
        <p:nvSpPr>
          <p:cNvPr id="9" name="Freeform 135">
            <a:extLst>
              <a:ext uri="{FF2B5EF4-FFF2-40B4-BE49-F238E27FC236}">
                <a16:creationId xmlns:a16="http://schemas.microsoft.com/office/drawing/2014/main" id="{3D02BBC3-680C-403F-8A1A-1D7836065378}"/>
              </a:ext>
            </a:extLst>
          </p:cNvPr>
          <p:cNvSpPr>
            <a:spLocks noEditPoints="1"/>
          </p:cNvSpPr>
          <p:nvPr/>
        </p:nvSpPr>
        <p:spPr bwMode="auto">
          <a:xfrm>
            <a:off x="997479" y="2207598"/>
            <a:ext cx="272397" cy="271797"/>
          </a:xfrm>
          <a:custGeom>
            <a:avLst/>
            <a:gdLst>
              <a:gd name="T0" fmla="*/ 480 w 960"/>
              <a:gd name="T1" fmla="*/ 0 h 960"/>
              <a:gd name="T2" fmla="*/ 0 w 960"/>
              <a:gd name="T3" fmla="*/ 480 h 960"/>
              <a:gd name="T4" fmla="*/ 480 w 960"/>
              <a:gd name="T5" fmla="*/ 960 h 960"/>
              <a:gd name="T6" fmla="*/ 960 w 960"/>
              <a:gd name="T7" fmla="*/ 480 h 960"/>
              <a:gd name="T8" fmla="*/ 480 w 960"/>
              <a:gd name="T9" fmla="*/ 0 h 960"/>
              <a:gd name="T10" fmla="*/ 520 w 960"/>
              <a:gd name="T11" fmla="*/ 380 h 960"/>
              <a:gd name="T12" fmla="*/ 440 w 960"/>
              <a:gd name="T13" fmla="*/ 460 h 960"/>
              <a:gd name="T14" fmla="*/ 281 w 960"/>
              <a:gd name="T15" fmla="*/ 460 h 960"/>
              <a:gd name="T16" fmla="*/ 280 w 960"/>
              <a:gd name="T17" fmla="*/ 480 h 960"/>
              <a:gd name="T18" fmla="*/ 281 w 960"/>
              <a:gd name="T19" fmla="*/ 500 h 960"/>
              <a:gd name="T20" fmla="*/ 520 w 960"/>
              <a:gd name="T21" fmla="*/ 500 h 960"/>
              <a:gd name="T22" fmla="*/ 440 w 960"/>
              <a:gd name="T23" fmla="*/ 580 h 960"/>
              <a:gd name="T24" fmla="*/ 307 w 960"/>
              <a:gd name="T25" fmla="*/ 580 h 960"/>
              <a:gd name="T26" fmla="*/ 480 w 960"/>
              <a:gd name="T27" fmla="*/ 680 h 960"/>
              <a:gd name="T28" fmla="*/ 621 w 960"/>
              <a:gd name="T29" fmla="*/ 621 h 960"/>
              <a:gd name="T30" fmla="*/ 678 w 960"/>
              <a:gd name="T31" fmla="*/ 678 h 960"/>
              <a:gd name="T32" fmla="*/ 480 w 960"/>
              <a:gd name="T33" fmla="*/ 760 h 960"/>
              <a:gd name="T34" fmla="*/ 200 w 960"/>
              <a:gd name="T35" fmla="*/ 480 h 960"/>
              <a:gd name="T36" fmla="*/ 201 w 960"/>
              <a:gd name="T37" fmla="*/ 460 h 960"/>
              <a:gd name="T38" fmla="*/ 200 w 960"/>
              <a:gd name="T39" fmla="*/ 460 h 960"/>
              <a:gd name="T40" fmla="*/ 201 w 960"/>
              <a:gd name="T41" fmla="*/ 459 h 960"/>
              <a:gd name="T42" fmla="*/ 480 w 960"/>
              <a:gd name="T43" fmla="*/ 200 h 960"/>
              <a:gd name="T44" fmla="*/ 678 w 960"/>
              <a:gd name="T45" fmla="*/ 282 h 960"/>
              <a:gd name="T46" fmla="*/ 621 w 960"/>
              <a:gd name="T47" fmla="*/ 339 h 960"/>
              <a:gd name="T48" fmla="*/ 480 w 960"/>
              <a:gd name="T49" fmla="*/ 280 h 960"/>
              <a:gd name="T50" fmla="*/ 307 w 960"/>
              <a:gd name="T51" fmla="*/ 380 h 960"/>
              <a:gd name="T52" fmla="*/ 520 w 960"/>
              <a:gd name="T53" fmla="*/ 38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0" h="960">
                <a:moveTo>
                  <a:pt x="480" y="0"/>
                </a:moveTo>
                <a:cubicBezTo>
                  <a:pt x="215" y="0"/>
                  <a:pt x="0" y="215"/>
                  <a:pt x="0" y="480"/>
                </a:cubicBezTo>
                <a:cubicBezTo>
                  <a:pt x="0" y="745"/>
                  <a:pt x="215" y="960"/>
                  <a:pt x="480" y="960"/>
                </a:cubicBezTo>
                <a:cubicBezTo>
                  <a:pt x="745" y="960"/>
                  <a:pt x="960" y="745"/>
                  <a:pt x="960" y="480"/>
                </a:cubicBezTo>
                <a:cubicBezTo>
                  <a:pt x="960" y="215"/>
                  <a:pt x="745" y="0"/>
                  <a:pt x="480" y="0"/>
                </a:cubicBezTo>
                <a:close/>
                <a:moveTo>
                  <a:pt x="520" y="380"/>
                </a:moveTo>
                <a:cubicBezTo>
                  <a:pt x="440" y="460"/>
                  <a:pt x="440" y="460"/>
                  <a:pt x="440" y="460"/>
                </a:cubicBezTo>
                <a:cubicBezTo>
                  <a:pt x="281" y="460"/>
                  <a:pt x="281" y="460"/>
                  <a:pt x="281" y="460"/>
                </a:cubicBezTo>
                <a:cubicBezTo>
                  <a:pt x="280" y="467"/>
                  <a:pt x="280" y="473"/>
                  <a:pt x="280" y="480"/>
                </a:cubicBezTo>
                <a:cubicBezTo>
                  <a:pt x="280" y="487"/>
                  <a:pt x="280" y="493"/>
                  <a:pt x="281" y="500"/>
                </a:cubicBezTo>
                <a:cubicBezTo>
                  <a:pt x="520" y="500"/>
                  <a:pt x="520" y="500"/>
                  <a:pt x="520" y="500"/>
                </a:cubicBezTo>
                <a:cubicBezTo>
                  <a:pt x="440" y="580"/>
                  <a:pt x="440" y="580"/>
                  <a:pt x="440" y="580"/>
                </a:cubicBezTo>
                <a:cubicBezTo>
                  <a:pt x="307" y="580"/>
                  <a:pt x="307" y="580"/>
                  <a:pt x="307" y="580"/>
                </a:cubicBezTo>
                <a:cubicBezTo>
                  <a:pt x="341" y="640"/>
                  <a:pt x="406" y="680"/>
                  <a:pt x="480" y="680"/>
                </a:cubicBezTo>
                <a:cubicBezTo>
                  <a:pt x="535" y="680"/>
                  <a:pt x="585" y="658"/>
                  <a:pt x="621" y="621"/>
                </a:cubicBezTo>
                <a:cubicBezTo>
                  <a:pt x="678" y="678"/>
                  <a:pt x="678" y="678"/>
                  <a:pt x="678" y="678"/>
                </a:cubicBezTo>
                <a:cubicBezTo>
                  <a:pt x="627" y="729"/>
                  <a:pt x="557" y="760"/>
                  <a:pt x="480" y="760"/>
                </a:cubicBezTo>
                <a:cubicBezTo>
                  <a:pt x="325" y="760"/>
                  <a:pt x="200" y="635"/>
                  <a:pt x="200" y="480"/>
                </a:cubicBezTo>
                <a:cubicBezTo>
                  <a:pt x="200" y="473"/>
                  <a:pt x="200" y="467"/>
                  <a:pt x="201" y="460"/>
                </a:cubicBezTo>
                <a:cubicBezTo>
                  <a:pt x="200" y="460"/>
                  <a:pt x="200" y="460"/>
                  <a:pt x="200" y="460"/>
                </a:cubicBezTo>
                <a:cubicBezTo>
                  <a:pt x="201" y="459"/>
                  <a:pt x="201" y="459"/>
                  <a:pt x="201" y="459"/>
                </a:cubicBezTo>
                <a:cubicBezTo>
                  <a:pt x="212" y="314"/>
                  <a:pt x="332" y="200"/>
                  <a:pt x="480" y="200"/>
                </a:cubicBezTo>
                <a:cubicBezTo>
                  <a:pt x="557" y="200"/>
                  <a:pt x="627" y="231"/>
                  <a:pt x="678" y="282"/>
                </a:cubicBezTo>
                <a:cubicBezTo>
                  <a:pt x="621" y="339"/>
                  <a:pt x="621" y="339"/>
                  <a:pt x="621" y="339"/>
                </a:cubicBezTo>
                <a:cubicBezTo>
                  <a:pt x="585" y="302"/>
                  <a:pt x="535" y="280"/>
                  <a:pt x="480" y="280"/>
                </a:cubicBezTo>
                <a:cubicBezTo>
                  <a:pt x="406" y="280"/>
                  <a:pt x="341" y="320"/>
                  <a:pt x="307" y="380"/>
                </a:cubicBezTo>
                <a:lnTo>
                  <a:pt x="520" y="3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s-ES"/>
          </a:p>
        </p:txBody>
      </p:sp>
      <p:grpSp>
        <p:nvGrpSpPr>
          <p:cNvPr id="10" name="3174 Grupo">
            <a:extLst>
              <a:ext uri="{FF2B5EF4-FFF2-40B4-BE49-F238E27FC236}">
                <a16:creationId xmlns:a16="http://schemas.microsoft.com/office/drawing/2014/main" id="{8882099A-BD3B-42D0-943E-2156F4DFDB83}"/>
              </a:ext>
            </a:extLst>
          </p:cNvPr>
          <p:cNvGrpSpPr/>
          <p:nvPr/>
        </p:nvGrpSpPr>
        <p:grpSpPr>
          <a:xfrm>
            <a:off x="5199893" y="2226131"/>
            <a:ext cx="314891" cy="265609"/>
            <a:chOff x="1358900" y="11748007"/>
            <a:chExt cx="781050" cy="658813"/>
          </a:xfrm>
          <a:solidFill>
            <a:schemeClr val="accent3"/>
          </a:solidFill>
        </p:grpSpPr>
        <p:sp>
          <p:nvSpPr>
            <p:cNvPr id="11" name="Freeform 39">
              <a:extLst>
                <a:ext uri="{FF2B5EF4-FFF2-40B4-BE49-F238E27FC236}">
                  <a16:creationId xmlns:a16="http://schemas.microsoft.com/office/drawing/2014/main" id="{889D3976-5E29-4296-A9C4-5C4248799C15}"/>
                </a:ext>
              </a:extLst>
            </p:cNvPr>
            <p:cNvSpPr>
              <a:spLocks noEditPoints="1"/>
            </p:cNvSpPr>
            <p:nvPr/>
          </p:nvSpPr>
          <p:spPr bwMode="auto">
            <a:xfrm>
              <a:off x="1389063" y="11748007"/>
              <a:ext cx="720725" cy="539750"/>
            </a:xfrm>
            <a:custGeom>
              <a:avLst/>
              <a:gdLst>
                <a:gd name="T0" fmla="*/ 920 w 960"/>
                <a:gd name="T1" fmla="*/ 0 h 720"/>
                <a:gd name="T2" fmla="*/ 40 w 960"/>
                <a:gd name="T3" fmla="*/ 0 h 720"/>
                <a:gd name="T4" fmla="*/ 0 w 960"/>
                <a:gd name="T5" fmla="*/ 40 h 720"/>
                <a:gd name="T6" fmla="*/ 0 w 960"/>
                <a:gd name="T7" fmla="*/ 680 h 720"/>
                <a:gd name="T8" fmla="*/ 40 w 960"/>
                <a:gd name="T9" fmla="*/ 720 h 720"/>
                <a:gd name="T10" fmla="*/ 920 w 960"/>
                <a:gd name="T11" fmla="*/ 720 h 720"/>
                <a:gd name="T12" fmla="*/ 960 w 960"/>
                <a:gd name="T13" fmla="*/ 680 h 720"/>
                <a:gd name="T14" fmla="*/ 960 w 960"/>
                <a:gd name="T15" fmla="*/ 40 h 720"/>
                <a:gd name="T16" fmla="*/ 920 w 960"/>
                <a:gd name="T17" fmla="*/ 0 h 720"/>
                <a:gd name="T18" fmla="*/ 880 w 960"/>
                <a:gd name="T19" fmla="*/ 640 h 720"/>
                <a:gd name="T20" fmla="*/ 80 w 960"/>
                <a:gd name="T21" fmla="*/ 640 h 720"/>
                <a:gd name="T22" fmla="*/ 80 w 960"/>
                <a:gd name="T23" fmla="*/ 80 h 720"/>
                <a:gd name="T24" fmla="*/ 880 w 960"/>
                <a:gd name="T25" fmla="*/ 80 h 720"/>
                <a:gd name="T26" fmla="*/ 880 w 960"/>
                <a:gd name="T27" fmla="*/ 64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0" h="720">
                  <a:moveTo>
                    <a:pt x="920" y="0"/>
                  </a:moveTo>
                  <a:cubicBezTo>
                    <a:pt x="40" y="0"/>
                    <a:pt x="40" y="0"/>
                    <a:pt x="40" y="0"/>
                  </a:cubicBezTo>
                  <a:cubicBezTo>
                    <a:pt x="18" y="0"/>
                    <a:pt x="0" y="18"/>
                    <a:pt x="0" y="40"/>
                  </a:cubicBezTo>
                  <a:cubicBezTo>
                    <a:pt x="0" y="680"/>
                    <a:pt x="0" y="680"/>
                    <a:pt x="0" y="680"/>
                  </a:cubicBezTo>
                  <a:cubicBezTo>
                    <a:pt x="0" y="702"/>
                    <a:pt x="18" y="720"/>
                    <a:pt x="40" y="720"/>
                  </a:cubicBezTo>
                  <a:cubicBezTo>
                    <a:pt x="920" y="720"/>
                    <a:pt x="920" y="720"/>
                    <a:pt x="920" y="720"/>
                  </a:cubicBezTo>
                  <a:cubicBezTo>
                    <a:pt x="942" y="720"/>
                    <a:pt x="960" y="702"/>
                    <a:pt x="960" y="680"/>
                  </a:cubicBezTo>
                  <a:cubicBezTo>
                    <a:pt x="960" y="40"/>
                    <a:pt x="960" y="40"/>
                    <a:pt x="960" y="40"/>
                  </a:cubicBezTo>
                  <a:cubicBezTo>
                    <a:pt x="960" y="18"/>
                    <a:pt x="942" y="0"/>
                    <a:pt x="920" y="0"/>
                  </a:cubicBezTo>
                  <a:close/>
                  <a:moveTo>
                    <a:pt x="880" y="640"/>
                  </a:moveTo>
                  <a:cubicBezTo>
                    <a:pt x="80" y="640"/>
                    <a:pt x="80" y="640"/>
                    <a:pt x="80" y="640"/>
                  </a:cubicBezTo>
                  <a:cubicBezTo>
                    <a:pt x="80" y="80"/>
                    <a:pt x="80" y="80"/>
                    <a:pt x="80" y="80"/>
                  </a:cubicBezTo>
                  <a:cubicBezTo>
                    <a:pt x="880" y="80"/>
                    <a:pt x="880" y="80"/>
                    <a:pt x="880" y="80"/>
                  </a:cubicBezTo>
                  <a:lnTo>
                    <a:pt x="880"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s-ES"/>
            </a:p>
          </p:txBody>
        </p:sp>
        <p:sp>
          <p:nvSpPr>
            <p:cNvPr id="12" name="Freeform 40">
              <a:extLst>
                <a:ext uri="{FF2B5EF4-FFF2-40B4-BE49-F238E27FC236}">
                  <a16:creationId xmlns:a16="http://schemas.microsoft.com/office/drawing/2014/main" id="{5C477F48-6D60-44DD-965D-FBF4136EA3D2}"/>
                </a:ext>
              </a:extLst>
            </p:cNvPr>
            <p:cNvSpPr>
              <a:spLocks/>
            </p:cNvSpPr>
            <p:nvPr/>
          </p:nvSpPr>
          <p:spPr bwMode="auto">
            <a:xfrm>
              <a:off x="1509713" y="11867070"/>
              <a:ext cx="449263" cy="300038"/>
            </a:xfrm>
            <a:custGeom>
              <a:avLst/>
              <a:gdLst>
                <a:gd name="T0" fmla="*/ 283 w 283"/>
                <a:gd name="T1" fmla="*/ 0 h 189"/>
                <a:gd name="T2" fmla="*/ 0 w 283"/>
                <a:gd name="T3" fmla="*/ 0 h 189"/>
                <a:gd name="T4" fmla="*/ 0 w 283"/>
                <a:gd name="T5" fmla="*/ 189 h 189"/>
                <a:gd name="T6" fmla="*/ 94 w 283"/>
                <a:gd name="T7" fmla="*/ 189 h 189"/>
                <a:gd name="T8" fmla="*/ 283 w 283"/>
                <a:gd name="T9" fmla="*/ 0 h 189"/>
              </a:gdLst>
              <a:ahLst/>
              <a:cxnLst>
                <a:cxn ang="0">
                  <a:pos x="T0" y="T1"/>
                </a:cxn>
                <a:cxn ang="0">
                  <a:pos x="T2" y="T3"/>
                </a:cxn>
                <a:cxn ang="0">
                  <a:pos x="T4" y="T5"/>
                </a:cxn>
                <a:cxn ang="0">
                  <a:pos x="T6" y="T7"/>
                </a:cxn>
                <a:cxn ang="0">
                  <a:pos x="T8" y="T9"/>
                </a:cxn>
              </a:cxnLst>
              <a:rect l="0" t="0" r="r" b="b"/>
              <a:pathLst>
                <a:path w="283" h="189">
                  <a:moveTo>
                    <a:pt x="283" y="0"/>
                  </a:moveTo>
                  <a:lnTo>
                    <a:pt x="0" y="0"/>
                  </a:lnTo>
                  <a:lnTo>
                    <a:pt x="0" y="189"/>
                  </a:lnTo>
                  <a:lnTo>
                    <a:pt x="94" y="189"/>
                  </a:lnTo>
                  <a:lnTo>
                    <a:pt x="2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s-ES"/>
            </a:p>
          </p:txBody>
        </p:sp>
        <p:sp>
          <p:nvSpPr>
            <p:cNvPr id="13" name="Rectangle 41">
              <a:extLst>
                <a:ext uri="{FF2B5EF4-FFF2-40B4-BE49-F238E27FC236}">
                  <a16:creationId xmlns:a16="http://schemas.microsoft.com/office/drawing/2014/main" id="{A474A8E2-FF6A-4804-BF3C-EF293B52CDB0}"/>
                </a:ext>
              </a:extLst>
            </p:cNvPr>
            <p:cNvSpPr>
              <a:spLocks noChangeArrowheads="1"/>
            </p:cNvSpPr>
            <p:nvPr/>
          </p:nvSpPr>
          <p:spPr bwMode="auto">
            <a:xfrm>
              <a:off x="1358900" y="12348082"/>
              <a:ext cx="781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s-ES"/>
            </a:p>
          </p:txBody>
        </p:sp>
      </p:grpSp>
      <p:sp>
        <p:nvSpPr>
          <p:cNvPr id="14" name="Freeform 23">
            <a:extLst>
              <a:ext uri="{FF2B5EF4-FFF2-40B4-BE49-F238E27FC236}">
                <a16:creationId xmlns:a16="http://schemas.microsoft.com/office/drawing/2014/main" id="{B0686E56-8DB8-4F16-8C1A-66CC145A78E2}"/>
              </a:ext>
            </a:extLst>
          </p:cNvPr>
          <p:cNvSpPr>
            <a:spLocks noEditPoints="1"/>
          </p:cNvSpPr>
          <p:nvPr/>
        </p:nvSpPr>
        <p:spPr bwMode="auto">
          <a:xfrm>
            <a:off x="998429" y="3270250"/>
            <a:ext cx="270497" cy="271797"/>
          </a:xfrm>
          <a:custGeom>
            <a:avLst/>
            <a:gdLst>
              <a:gd name="T0" fmla="*/ 864 w 880"/>
              <a:gd name="T1" fmla="*/ 159 h 884"/>
              <a:gd name="T2" fmla="*/ 721 w 880"/>
              <a:gd name="T3" fmla="*/ 16 h 884"/>
              <a:gd name="T4" fmla="*/ 665 w 880"/>
              <a:gd name="T5" fmla="*/ 16 h 884"/>
              <a:gd name="T6" fmla="*/ 538 w 880"/>
              <a:gd name="T7" fmla="*/ 144 h 884"/>
              <a:gd name="T8" fmla="*/ 677 w 880"/>
              <a:gd name="T9" fmla="*/ 284 h 884"/>
              <a:gd name="T10" fmla="*/ 557 w 880"/>
              <a:gd name="T11" fmla="*/ 284 h 884"/>
              <a:gd name="T12" fmla="*/ 478 w 880"/>
              <a:gd name="T13" fmla="*/ 204 h 884"/>
              <a:gd name="T14" fmla="*/ 0 w 880"/>
              <a:gd name="T15" fmla="*/ 684 h 884"/>
              <a:gd name="T16" fmla="*/ 0 w 880"/>
              <a:gd name="T17" fmla="*/ 884 h 884"/>
              <a:gd name="T18" fmla="*/ 199 w 880"/>
              <a:gd name="T19" fmla="*/ 884 h 884"/>
              <a:gd name="T20" fmla="*/ 864 w 880"/>
              <a:gd name="T21" fmla="*/ 216 h 884"/>
              <a:gd name="T22" fmla="*/ 864 w 880"/>
              <a:gd name="T23" fmla="*/ 159 h 884"/>
              <a:gd name="T24" fmla="*/ 400 w 880"/>
              <a:gd name="T25" fmla="*/ 804 h 884"/>
              <a:gd name="T26" fmla="*/ 320 w 880"/>
              <a:gd name="T27" fmla="*/ 884 h 884"/>
              <a:gd name="T28" fmla="*/ 880 w 880"/>
              <a:gd name="T29" fmla="*/ 884 h 884"/>
              <a:gd name="T30" fmla="*/ 880 w 880"/>
              <a:gd name="T31" fmla="*/ 804 h 884"/>
              <a:gd name="T32" fmla="*/ 400 w 880"/>
              <a:gd name="T33" fmla="*/ 8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0" h="884">
                <a:moveTo>
                  <a:pt x="864" y="159"/>
                </a:moveTo>
                <a:cubicBezTo>
                  <a:pt x="721" y="16"/>
                  <a:pt x="721" y="16"/>
                  <a:pt x="721" y="16"/>
                </a:cubicBezTo>
                <a:cubicBezTo>
                  <a:pt x="706" y="0"/>
                  <a:pt x="681" y="0"/>
                  <a:pt x="665" y="16"/>
                </a:cubicBezTo>
                <a:cubicBezTo>
                  <a:pt x="538" y="144"/>
                  <a:pt x="538" y="144"/>
                  <a:pt x="538" y="144"/>
                </a:cubicBezTo>
                <a:cubicBezTo>
                  <a:pt x="677" y="284"/>
                  <a:pt x="677" y="284"/>
                  <a:pt x="677" y="284"/>
                </a:cubicBezTo>
                <a:cubicBezTo>
                  <a:pt x="557" y="284"/>
                  <a:pt x="557" y="284"/>
                  <a:pt x="557" y="284"/>
                </a:cubicBezTo>
                <a:cubicBezTo>
                  <a:pt x="478" y="204"/>
                  <a:pt x="478" y="204"/>
                  <a:pt x="478" y="204"/>
                </a:cubicBezTo>
                <a:cubicBezTo>
                  <a:pt x="0" y="684"/>
                  <a:pt x="0" y="684"/>
                  <a:pt x="0" y="684"/>
                </a:cubicBezTo>
                <a:cubicBezTo>
                  <a:pt x="0" y="884"/>
                  <a:pt x="0" y="884"/>
                  <a:pt x="0" y="884"/>
                </a:cubicBezTo>
                <a:cubicBezTo>
                  <a:pt x="199" y="884"/>
                  <a:pt x="199" y="884"/>
                  <a:pt x="199" y="884"/>
                </a:cubicBezTo>
                <a:cubicBezTo>
                  <a:pt x="864" y="216"/>
                  <a:pt x="864" y="216"/>
                  <a:pt x="864" y="216"/>
                </a:cubicBezTo>
                <a:cubicBezTo>
                  <a:pt x="880" y="200"/>
                  <a:pt x="880" y="175"/>
                  <a:pt x="864" y="159"/>
                </a:cubicBezTo>
                <a:close/>
                <a:moveTo>
                  <a:pt x="400" y="804"/>
                </a:moveTo>
                <a:cubicBezTo>
                  <a:pt x="320" y="884"/>
                  <a:pt x="320" y="884"/>
                  <a:pt x="320" y="884"/>
                </a:cubicBezTo>
                <a:cubicBezTo>
                  <a:pt x="880" y="884"/>
                  <a:pt x="880" y="884"/>
                  <a:pt x="880" y="884"/>
                </a:cubicBezTo>
                <a:cubicBezTo>
                  <a:pt x="880" y="804"/>
                  <a:pt x="880" y="804"/>
                  <a:pt x="880" y="804"/>
                </a:cubicBezTo>
                <a:lnTo>
                  <a:pt x="400" y="8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s-ES"/>
          </a:p>
        </p:txBody>
      </p:sp>
      <p:sp>
        <p:nvSpPr>
          <p:cNvPr id="15" name="Freeform 25">
            <a:extLst>
              <a:ext uri="{FF2B5EF4-FFF2-40B4-BE49-F238E27FC236}">
                <a16:creationId xmlns:a16="http://schemas.microsoft.com/office/drawing/2014/main" id="{7EC6F58F-A006-4482-A6DF-34EA2BEB9473}"/>
              </a:ext>
            </a:extLst>
          </p:cNvPr>
          <p:cNvSpPr>
            <a:spLocks noEditPoints="1"/>
          </p:cNvSpPr>
          <p:nvPr/>
        </p:nvSpPr>
        <p:spPr bwMode="auto">
          <a:xfrm>
            <a:off x="5240788" y="3310037"/>
            <a:ext cx="233100" cy="310572"/>
          </a:xfrm>
          <a:custGeom>
            <a:avLst/>
            <a:gdLst>
              <a:gd name="T0" fmla="*/ 481 w 720"/>
              <a:gd name="T1" fmla="*/ 0 h 960"/>
              <a:gd name="T2" fmla="*/ 341 w 720"/>
              <a:gd name="T3" fmla="*/ 0 h 960"/>
              <a:gd name="T4" fmla="*/ 26 w 720"/>
              <a:gd name="T5" fmla="*/ 0 h 960"/>
              <a:gd name="T6" fmla="*/ 0 w 720"/>
              <a:gd name="T7" fmla="*/ 25 h 960"/>
              <a:gd name="T8" fmla="*/ 0 w 720"/>
              <a:gd name="T9" fmla="*/ 935 h 960"/>
              <a:gd name="T10" fmla="*/ 26 w 720"/>
              <a:gd name="T11" fmla="*/ 960 h 960"/>
              <a:gd name="T12" fmla="*/ 695 w 720"/>
              <a:gd name="T13" fmla="*/ 960 h 960"/>
              <a:gd name="T14" fmla="*/ 720 w 720"/>
              <a:gd name="T15" fmla="*/ 935 h 960"/>
              <a:gd name="T16" fmla="*/ 720 w 720"/>
              <a:gd name="T17" fmla="*/ 240 h 960"/>
              <a:gd name="T18" fmla="*/ 481 w 720"/>
              <a:gd name="T19" fmla="*/ 0 h 960"/>
              <a:gd name="T20" fmla="*/ 578 w 720"/>
              <a:gd name="T21" fmla="*/ 332 h 960"/>
              <a:gd name="T22" fmla="*/ 400 w 720"/>
              <a:gd name="T23" fmla="*/ 332 h 960"/>
              <a:gd name="T24" fmla="*/ 400 w 720"/>
              <a:gd name="T25" fmla="*/ 0 h 960"/>
              <a:gd name="T26" fmla="*/ 480 w 720"/>
              <a:gd name="T27" fmla="*/ 0 h 960"/>
              <a:gd name="T28" fmla="*/ 480 w 720"/>
              <a:gd name="T29" fmla="*/ 252 h 960"/>
              <a:gd name="T30" fmla="*/ 658 w 720"/>
              <a:gd name="T31" fmla="*/ 252 h 960"/>
              <a:gd name="T32" fmla="*/ 578 w 720"/>
              <a:gd name="T33" fmla="*/ 332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960">
                <a:moveTo>
                  <a:pt x="481" y="0"/>
                </a:moveTo>
                <a:cubicBezTo>
                  <a:pt x="341" y="0"/>
                  <a:pt x="341" y="0"/>
                  <a:pt x="341" y="0"/>
                </a:cubicBezTo>
                <a:cubicBezTo>
                  <a:pt x="26" y="0"/>
                  <a:pt x="26" y="0"/>
                  <a:pt x="26" y="0"/>
                </a:cubicBezTo>
                <a:cubicBezTo>
                  <a:pt x="12" y="0"/>
                  <a:pt x="0" y="11"/>
                  <a:pt x="0" y="25"/>
                </a:cubicBezTo>
                <a:cubicBezTo>
                  <a:pt x="0" y="935"/>
                  <a:pt x="0" y="935"/>
                  <a:pt x="0" y="935"/>
                </a:cubicBezTo>
                <a:cubicBezTo>
                  <a:pt x="0" y="949"/>
                  <a:pt x="12" y="960"/>
                  <a:pt x="26" y="960"/>
                </a:cubicBezTo>
                <a:cubicBezTo>
                  <a:pt x="695" y="960"/>
                  <a:pt x="695" y="960"/>
                  <a:pt x="695" y="960"/>
                </a:cubicBezTo>
                <a:cubicBezTo>
                  <a:pt x="710" y="960"/>
                  <a:pt x="720" y="949"/>
                  <a:pt x="720" y="935"/>
                </a:cubicBezTo>
                <a:cubicBezTo>
                  <a:pt x="720" y="240"/>
                  <a:pt x="720" y="240"/>
                  <a:pt x="720" y="240"/>
                </a:cubicBezTo>
                <a:lnTo>
                  <a:pt x="481" y="0"/>
                </a:lnTo>
                <a:close/>
                <a:moveTo>
                  <a:pt x="578" y="332"/>
                </a:moveTo>
                <a:cubicBezTo>
                  <a:pt x="400" y="332"/>
                  <a:pt x="400" y="332"/>
                  <a:pt x="400" y="332"/>
                </a:cubicBezTo>
                <a:cubicBezTo>
                  <a:pt x="400" y="0"/>
                  <a:pt x="400" y="0"/>
                  <a:pt x="400" y="0"/>
                </a:cubicBezTo>
                <a:cubicBezTo>
                  <a:pt x="480" y="0"/>
                  <a:pt x="480" y="0"/>
                  <a:pt x="480" y="0"/>
                </a:cubicBezTo>
                <a:cubicBezTo>
                  <a:pt x="480" y="252"/>
                  <a:pt x="480" y="252"/>
                  <a:pt x="480" y="252"/>
                </a:cubicBezTo>
                <a:cubicBezTo>
                  <a:pt x="658" y="252"/>
                  <a:pt x="658" y="252"/>
                  <a:pt x="658" y="252"/>
                </a:cubicBezTo>
                <a:lnTo>
                  <a:pt x="578" y="3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s-ES"/>
          </a:p>
        </p:txBody>
      </p:sp>
    </p:spTree>
    <p:extLst>
      <p:ext uri="{BB962C8B-B14F-4D97-AF65-F5344CB8AC3E}">
        <p14:creationId xmlns:p14="http://schemas.microsoft.com/office/powerpoint/2010/main" val="325077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15502-1B71-4DFF-A391-D8583115C80C}"/>
              </a:ext>
            </a:extLst>
          </p:cNvPr>
          <p:cNvSpPr>
            <a:spLocks noGrp="1"/>
          </p:cNvSpPr>
          <p:nvPr>
            <p:ph type="title"/>
          </p:nvPr>
        </p:nvSpPr>
        <p:spPr>
          <a:noFill/>
          <a:ln>
            <a:noFill/>
          </a:ln>
        </p:spPr>
        <p:txBody>
          <a:bodyPr spcFirstLastPara="1" wrap="square" lIns="0" tIns="0" rIns="0" bIns="0" anchor="t" anchorCtr="0">
            <a:noAutofit/>
          </a:bodyPr>
          <a:lstStyle/>
          <a:p>
            <a:pPr>
              <a:lnSpc>
                <a:spcPct val="90000"/>
              </a:lnSpc>
            </a:pPr>
            <a:r>
              <a:rPr lang="es-ES" sz="2000" b="1" dirty="0">
                <a:latin typeface="+mj-lt"/>
              </a:rPr>
              <a:t>Indicadores de precios analizados</a:t>
            </a:r>
          </a:p>
        </p:txBody>
      </p:sp>
      <p:sp>
        <p:nvSpPr>
          <p:cNvPr id="3" name="Subtítulo 2">
            <a:extLst>
              <a:ext uri="{FF2B5EF4-FFF2-40B4-BE49-F238E27FC236}">
                <a16:creationId xmlns:a16="http://schemas.microsoft.com/office/drawing/2014/main" id="{CA390AE4-5241-42BE-BA9C-0653763B41CB}"/>
              </a:ext>
            </a:extLst>
          </p:cNvPr>
          <p:cNvSpPr>
            <a:spLocks noGrp="1"/>
          </p:cNvSpPr>
          <p:nvPr>
            <p:ph type="subTitle" idx="2"/>
          </p:nvPr>
        </p:nvSpPr>
        <p:spPr>
          <a:xfrm>
            <a:off x="500600" y="4517351"/>
            <a:ext cx="8473500" cy="553998"/>
          </a:xfrm>
        </p:spPr>
        <p:txBody>
          <a:bodyPr/>
          <a:lstStyle/>
          <a:p>
            <a:r>
              <a:rPr lang="es-ES" dirty="0"/>
              <a:t>Buena parte de los indicadores de precios suministran información del precio de la vivienda con bastante retraso. Los indicadores de oferta son los que muestran con menos retraso. Sin embargo, son superados por el indicador BBVA que suministra información del precio e la vivienda en tiempo real.</a:t>
            </a:r>
          </a:p>
        </p:txBody>
      </p:sp>
      <p:graphicFrame>
        <p:nvGraphicFramePr>
          <p:cNvPr id="6" name="Tabla 5">
            <a:extLst>
              <a:ext uri="{FF2B5EF4-FFF2-40B4-BE49-F238E27FC236}">
                <a16:creationId xmlns:a16="http://schemas.microsoft.com/office/drawing/2014/main" id="{D46E3C6B-6FC8-4653-8886-9AA68400941D}"/>
              </a:ext>
            </a:extLst>
          </p:cNvPr>
          <p:cNvGraphicFramePr>
            <a:graphicFrameLocks noGrp="1"/>
          </p:cNvGraphicFramePr>
          <p:nvPr>
            <p:extLst>
              <p:ext uri="{D42A27DB-BD31-4B8C-83A1-F6EECF244321}">
                <p14:modId xmlns:p14="http://schemas.microsoft.com/office/powerpoint/2010/main" val="1441094510"/>
              </p:ext>
            </p:extLst>
          </p:nvPr>
        </p:nvGraphicFramePr>
        <p:xfrm>
          <a:off x="493713" y="1211650"/>
          <a:ext cx="8480422" cy="2910772"/>
        </p:xfrm>
        <a:graphic>
          <a:graphicData uri="http://schemas.openxmlformats.org/drawingml/2006/table">
            <a:tbl>
              <a:tblPr/>
              <a:tblGrid>
                <a:gridCol w="247132">
                  <a:extLst>
                    <a:ext uri="{9D8B030D-6E8A-4147-A177-3AD203B41FA5}">
                      <a16:colId xmlns:a16="http://schemas.microsoft.com/office/drawing/2014/main" val="1641237206"/>
                    </a:ext>
                  </a:extLst>
                </a:gridCol>
                <a:gridCol w="1453715">
                  <a:extLst>
                    <a:ext uri="{9D8B030D-6E8A-4147-A177-3AD203B41FA5}">
                      <a16:colId xmlns:a16="http://schemas.microsoft.com/office/drawing/2014/main" val="4126688973"/>
                    </a:ext>
                  </a:extLst>
                </a:gridCol>
                <a:gridCol w="1355915">
                  <a:extLst>
                    <a:ext uri="{9D8B030D-6E8A-4147-A177-3AD203B41FA5}">
                      <a16:colId xmlns:a16="http://schemas.microsoft.com/office/drawing/2014/main" val="1594387708"/>
                    </a:ext>
                  </a:extLst>
                </a:gridCol>
                <a:gridCol w="1355915">
                  <a:extLst>
                    <a:ext uri="{9D8B030D-6E8A-4147-A177-3AD203B41FA5}">
                      <a16:colId xmlns:a16="http://schemas.microsoft.com/office/drawing/2014/main" val="3722439479"/>
                    </a:ext>
                  </a:extLst>
                </a:gridCol>
                <a:gridCol w="1355915">
                  <a:extLst>
                    <a:ext uri="{9D8B030D-6E8A-4147-A177-3AD203B41FA5}">
                      <a16:colId xmlns:a16="http://schemas.microsoft.com/office/drawing/2014/main" val="2590397265"/>
                    </a:ext>
                  </a:extLst>
                </a:gridCol>
                <a:gridCol w="1355915">
                  <a:extLst>
                    <a:ext uri="{9D8B030D-6E8A-4147-A177-3AD203B41FA5}">
                      <a16:colId xmlns:a16="http://schemas.microsoft.com/office/drawing/2014/main" val="2844752828"/>
                    </a:ext>
                  </a:extLst>
                </a:gridCol>
                <a:gridCol w="1355915">
                  <a:extLst>
                    <a:ext uri="{9D8B030D-6E8A-4147-A177-3AD203B41FA5}">
                      <a16:colId xmlns:a16="http://schemas.microsoft.com/office/drawing/2014/main" val="1548632321"/>
                    </a:ext>
                  </a:extLst>
                </a:gridCol>
              </a:tblGrid>
              <a:tr h="485716">
                <a:tc>
                  <a:txBody>
                    <a:bodyPr/>
                    <a:lstStyle/>
                    <a:p>
                      <a:pPr algn="l" fontAlgn="ct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l" rtl="0" fontAlgn="ctr"/>
                      <a:r>
                        <a:rPr lang="es-ES" sz="1000" b="1" i="0" u="none" strike="noStrike" dirty="0">
                          <a:solidFill>
                            <a:srgbClr val="FFFFFF"/>
                          </a:solidFill>
                          <a:effectLst/>
                          <a:latin typeface="Arial" panose="020B0604020202020204" pitchFamily="34" charset="0"/>
                        </a:rPr>
                        <a:t>Fuente</a:t>
                      </a:r>
                    </a:p>
                  </a:txBody>
                  <a:tcPr marL="3600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ctr" fontAlgn="ctr"/>
                      <a:r>
                        <a:rPr lang="es-ES" sz="1000" b="1" i="0" u="none" strike="noStrike" cap="none" dirty="0">
                          <a:solidFill>
                            <a:srgbClr val="FFFFFF"/>
                          </a:solidFill>
                          <a:effectLst/>
                          <a:latin typeface="Arial" panose="020B0604020202020204" pitchFamily="34" charset="0"/>
                          <a:ea typeface="+mn-ea"/>
                          <a:cs typeface="+mn-cs"/>
                          <a:sym typeface="Arial"/>
                        </a:rPr>
                        <a:t>Frecuencia</a:t>
                      </a: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ctr" rtl="0" fontAlgn="ctr"/>
                      <a:r>
                        <a:rPr lang="es-ES" sz="1000" b="1" i="0" u="none" strike="noStrike" dirty="0">
                          <a:solidFill>
                            <a:srgbClr val="FFFFFF"/>
                          </a:solidFill>
                          <a:effectLst/>
                          <a:latin typeface="Arial" panose="020B0604020202020204" pitchFamily="34" charset="0"/>
                        </a:rPr>
                        <a:t>Inicio (% a/a)</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ctr" rtl="0" fontAlgn="ctr"/>
                      <a:r>
                        <a:rPr lang="es-ES" sz="1000" b="1" i="0" u="none" strike="noStrike" dirty="0">
                          <a:solidFill>
                            <a:srgbClr val="FFFFFF"/>
                          </a:solidFill>
                          <a:effectLst/>
                          <a:latin typeface="Arial" panose="020B0604020202020204" pitchFamily="34" charset="0"/>
                        </a:rPr>
                        <a:t>Final </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ctr" rtl="0" fontAlgn="ctr"/>
                      <a:r>
                        <a:rPr lang="es-ES" sz="1000" b="1" i="0" u="none" strike="noStrike" dirty="0">
                          <a:solidFill>
                            <a:srgbClr val="FFFFFF"/>
                          </a:solidFill>
                          <a:effectLst/>
                          <a:latin typeface="Arial" panose="020B0604020202020204" pitchFamily="34" charset="0"/>
                        </a:rPr>
                        <a:t>Retraso respecto a periodo de referencia</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tc>
                  <a:txBody>
                    <a:bodyPr/>
                    <a:lstStyle/>
                    <a:p>
                      <a:pPr algn="ctr" fontAlgn="ctr"/>
                      <a:r>
                        <a:rPr lang="es-ES" sz="1000" b="1" i="0" u="none" strike="noStrike" cap="none" dirty="0">
                          <a:solidFill>
                            <a:srgbClr val="FFFFFF"/>
                          </a:solidFill>
                          <a:effectLst/>
                          <a:latin typeface="Arial" panose="020B0604020202020204" pitchFamily="34" charset="0"/>
                          <a:ea typeface="+mn-ea"/>
                          <a:cs typeface="+mn-cs"/>
                          <a:sym typeface="Arial"/>
                        </a:rPr>
                        <a:t>Procedencia</a:t>
                      </a: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a:noFill/>
                    </a:lnT>
                    <a:lnB w="6350" cap="flat" cmpd="sng" algn="ctr">
                      <a:solidFill>
                        <a:srgbClr val="004481"/>
                      </a:solidFill>
                      <a:prstDash val="solid"/>
                      <a:round/>
                      <a:headEnd type="none" w="med" len="med"/>
                      <a:tailEnd type="none" w="med" len="med"/>
                    </a:lnB>
                    <a:solidFill>
                      <a:srgbClr val="043263"/>
                    </a:solidFill>
                  </a:tcPr>
                </a:tc>
                <a:extLst>
                  <a:ext uri="{0D108BD9-81ED-4DB2-BD59-A6C34878D82A}">
                    <a16:rowId xmlns:a16="http://schemas.microsoft.com/office/drawing/2014/main" val="892942040"/>
                  </a:ext>
                </a:extLst>
              </a:tr>
              <a:tr h="303132">
                <a:tc>
                  <a:txBody>
                    <a:bodyPr/>
                    <a:lstStyle/>
                    <a:p>
                      <a:pPr algn="l" fontAlgn="ct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l" rtl="0" fontAlgn="ctr"/>
                      <a:r>
                        <a:rPr lang="es-ES" sz="1000" b="1" i="0" u="none" strike="noStrike" dirty="0">
                          <a:solidFill>
                            <a:schemeClr val="tx1"/>
                          </a:solidFill>
                          <a:effectLst/>
                          <a:latin typeface="Arial" panose="020B0604020202020204" pitchFamily="34" charset="0"/>
                        </a:rPr>
                        <a:t>MITMA</a:t>
                      </a:r>
                    </a:p>
                  </a:txBody>
                  <a:tcPr marL="3600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ctr" fontAlgn="ctr"/>
                      <a:r>
                        <a:rPr lang="es-ES" sz="1000" b="0" i="0" u="none" strike="noStrike" cap="none" dirty="0">
                          <a:solidFill>
                            <a:srgbClr val="666666"/>
                          </a:solidFill>
                          <a:effectLst/>
                          <a:latin typeface="Arial" panose="020B0604020202020204" pitchFamily="34" charset="0"/>
                          <a:ea typeface="+mn-ea"/>
                          <a:cs typeface="+mn-cs"/>
                          <a:sym typeface="Arial"/>
                        </a:rPr>
                        <a:t>Trimestral</a:t>
                      </a: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ctr" rtl="0" fontAlgn="b"/>
                      <a:r>
                        <a:rPr lang="es-ES" sz="1000" b="0" i="0" u="none" strike="noStrike" dirty="0">
                          <a:solidFill>
                            <a:srgbClr val="666666"/>
                          </a:solidFill>
                          <a:effectLst/>
                          <a:latin typeface="Arial" panose="020B0604020202020204" pitchFamily="34" charset="0"/>
                        </a:rPr>
                        <a:t>Mar-96</a:t>
                      </a: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ctr" rtl="0" fontAlgn="b"/>
                      <a:r>
                        <a:rPr lang="es-ES_tradnl" sz="1000" b="0" i="0" u="none" strike="noStrike" dirty="0">
                          <a:solidFill>
                            <a:srgbClr val="666666"/>
                          </a:solidFill>
                          <a:effectLst/>
                          <a:latin typeface="Arial" panose="020B0604020202020204" pitchFamily="34" charset="0"/>
                        </a:rPr>
                        <a:t>Mar-21</a:t>
                      </a:r>
                      <a:endParaRPr lang="es-ES" sz="1000" b="0" i="0" u="none" strike="noStrike" dirty="0">
                        <a:solidFill>
                          <a:srgbClr val="666666"/>
                        </a:solidFill>
                        <a:effectLst/>
                        <a:latin typeface="Arial" panose="020B0604020202020204" pitchFamily="34" charset="0"/>
                      </a:endParaRP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ctr" rtl="0" fontAlgn="b"/>
                      <a:r>
                        <a:rPr lang="es-ES" sz="1000" b="0" i="0" u="none" strike="noStrike" dirty="0">
                          <a:solidFill>
                            <a:srgbClr val="666666"/>
                          </a:solidFill>
                          <a:effectLst/>
                          <a:latin typeface="Arial" panose="020B0604020202020204" pitchFamily="34" charset="0"/>
                        </a:rPr>
                        <a:t>40 a 45 días</a:t>
                      </a: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tc>
                  <a:txBody>
                    <a:bodyPr/>
                    <a:lstStyle/>
                    <a:p>
                      <a:pPr algn="ctr" fontAlgn="ctr"/>
                      <a:r>
                        <a:rPr lang="es-ES" sz="1000" b="0" i="0" u="none" strike="noStrike" cap="none" dirty="0">
                          <a:solidFill>
                            <a:srgbClr val="666666"/>
                          </a:solidFill>
                          <a:effectLst/>
                          <a:latin typeface="Arial" panose="020B0604020202020204" pitchFamily="34" charset="0"/>
                          <a:ea typeface="+mn-ea"/>
                          <a:cs typeface="+mn-cs"/>
                          <a:sym typeface="Arial"/>
                        </a:rPr>
                        <a:t>Tasaciones</a:t>
                      </a:r>
                      <a:r>
                        <a:rPr lang="es-ES" sz="1000" b="0" i="0" u="none" strike="noStrike" dirty="0">
                          <a:solidFill>
                            <a:srgbClr val="004481"/>
                          </a:solidFill>
                          <a:effectLst/>
                          <a:latin typeface="Arial" panose="020B0604020202020204" pitchFamily="34" charset="0"/>
                        </a:rPr>
                        <a:t> </a:t>
                      </a:r>
                    </a:p>
                  </a:txBody>
                  <a:tcPr marL="0" marR="0" marT="0" marB="0" anchor="ctr">
                    <a:lnL>
                      <a:noFill/>
                    </a:lnL>
                    <a:lnR>
                      <a:noFill/>
                    </a:lnR>
                    <a:lnT w="6350" cap="flat" cmpd="sng" algn="ctr">
                      <a:solidFill>
                        <a:srgbClr val="004481"/>
                      </a:solidFill>
                      <a:prstDash val="solid"/>
                      <a:round/>
                      <a:headEnd type="none" w="med" len="med"/>
                      <a:tailEnd type="none" w="med" len="med"/>
                    </a:lnT>
                    <a:lnB>
                      <a:noFill/>
                    </a:lnB>
                    <a:noFill/>
                  </a:tcPr>
                </a:tc>
                <a:extLst>
                  <a:ext uri="{0D108BD9-81ED-4DB2-BD59-A6C34878D82A}">
                    <a16:rowId xmlns:a16="http://schemas.microsoft.com/office/drawing/2014/main" val="1388156081"/>
                  </a:ext>
                </a:extLst>
              </a:tr>
              <a:tr h="303132">
                <a:tc>
                  <a:txBody>
                    <a:bodyPr/>
                    <a:lstStyle/>
                    <a:p>
                      <a:pPr algn="l" fontAlgn="ctr"/>
                      <a:endParaRPr lang="es-ES" sz="1000" b="0" i="0" u="none" strike="noStrike" dirty="0">
                        <a:solidFill>
                          <a:srgbClr val="004481"/>
                        </a:solidFill>
                        <a:effectLst/>
                        <a:latin typeface="Arial" panose="020B0604020202020204" pitchFamily="34" charset="0"/>
                      </a:endParaRPr>
                    </a:p>
                  </a:txBody>
                  <a:tcPr marL="111426" marR="0" marT="0" marB="0" anchor="ctr">
                    <a:lnL>
                      <a:noFill/>
                    </a:lnL>
                    <a:lnR>
                      <a:noFill/>
                    </a:lnR>
                    <a:lnT>
                      <a:noFill/>
                    </a:lnT>
                    <a:lnB>
                      <a:noFill/>
                    </a:lnB>
                    <a:solidFill>
                      <a:schemeClr val="bg1">
                        <a:lumMod val="95000"/>
                      </a:schemeClr>
                    </a:solidFill>
                  </a:tcPr>
                </a:tc>
                <a:tc>
                  <a:txBody>
                    <a:bodyPr/>
                    <a:lstStyle/>
                    <a:p>
                      <a:pPr algn="l" rtl="0" fontAlgn="ctr"/>
                      <a:r>
                        <a:rPr lang="es-ES" sz="1000" b="1" i="0" u="none" strike="noStrike" dirty="0">
                          <a:solidFill>
                            <a:schemeClr val="tx1"/>
                          </a:solidFill>
                          <a:effectLst/>
                          <a:latin typeface="Arial" panose="020B0604020202020204" pitchFamily="34" charset="0"/>
                        </a:rPr>
                        <a:t>CIEN</a:t>
                      </a:r>
                    </a:p>
                  </a:txBody>
                  <a:tcPr marL="3600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Mensual</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Ene-08</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Jul-21</a:t>
                      </a:r>
                    </a:p>
                  </a:txBody>
                  <a:tcPr marL="0" marR="0" marT="0" marB="0" anchor="ctr">
                    <a:lnL>
                      <a:noFill/>
                    </a:lnL>
                    <a:lnR>
                      <a:noFill/>
                    </a:lnR>
                    <a:lnT>
                      <a:noFill/>
                    </a:lnT>
                    <a:lnB>
                      <a:noFill/>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ES" sz="1000" b="0" i="0" u="none" strike="noStrike" cap="none" dirty="0">
                          <a:solidFill>
                            <a:srgbClr val="666666"/>
                          </a:solidFill>
                          <a:effectLst/>
                          <a:latin typeface="Arial" panose="020B0604020202020204" pitchFamily="34" charset="0"/>
                          <a:ea typeface="+mn-ea"/>
                          <a:cs typeface="+mn-cs"/>
                          <a:sym typeface="Arial"/>
                        </a:rPr>
                        <a:t>40-45 días</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Notarios</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288114055"/>
                  </a:ext>
                </a:extLst>
              </a:tr>
              <a:tr h="303132">
                <a:tc>
                  <a:txBody>
                    <a:bodyPr/>
                    <a:lstStyle/>
                    <a:p>
                      <a:pPr algn="l" fontAlgn="ctr"/>
                      <a:r>
                        <a:rPr lang="es-ES" sz="1000" b="0" i="0" u="none" strike="noStrike">
                          <a:solidFill>
                            <a:srgbClr val="004481"/>
                          </a:solidFill>
                          <a:effectLst/>
                          <a:latin typeface="Arial" panose="020B0604020202020204" pitchFamily="34" charset="0"/>
                        </a:rPr>
                        <a:t> </a:t>
                      </a:r>
                    </a:p>
                  </a:txBody>
                  <a:tcPr marL="111426" marR="0" marT="0" marB="0" anchor="ctr">
                    <a:lnL>
                      <a:noFill/>
                    </a:lnL>
                    <a:lnR>
                      <a:noFill/>
                    </a:lnR>
                    <a:lnT>
                      <a:noFill/>
                    </a:lnT>
                    <a:lnB>
                      <a:noFill/>
                    </a:lnB>
                    <a:noFill/>
                  </a:tcPr>
                </a:tc>
                <a:tc>
                  <a:txBody>
                    <a:bodyPr/>
                    <a:lstStyle/>
                    <a:p>
                      <a:pPr algn="l" rtl="0" fontAlgn="ctr"/>
                      <a:r>
                        <a:rPr lang="es-ES" sz="1000" b="1" i="0" u="none" strike="noStrike" dirty="0">
                          <a:solidFill>
                            <a:schemeClr val="tx1"/>
                          </a:solidFill>
                          <a:effectLst/>
                          <a:latin typeface="Arial" panose="020B0604020202020204" pitchFamily="34" charset="0"/>
                        </a:rPr>
                        <a:t>INE</a:t>
                      </a:r>
                    </a:p>
                  </a:txBody>
                  <a:tcPr marL="3600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Trimestral </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Mar-08</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Mar-21</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70 días</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Notarios </a:t>
                      </a:r>
                    </a:p>
                  </a:txBody>
                  <a:tcPr marL="0" marR="0" marT="0" marB="0" anchor="ctr">
                    <a:lnL>
                      <a:noFill/>
                    </a:lnL>
                    <a:lnR>
                      <a:noFill/>
                    </a:lnR>
                    <a:lnT>
                      <a:noFill/>
                    </a:lnT>
                    <a:lnB>
                      <a:noFill/>
                    </a:lnB>
                    <a:noFill/>
                  </a:tcPr>
                </a:tc>
                <a:extLst>
                  <a:ext uri="{0D108BD9-81ED-4DB2-BD59-A6C34878D82A}">
                    <a16:rowId xmlns:a16="http://schemas.microsoft.com/office/drawing/2014/main" val="688200013"/>
                  </a:ext>
                </a:extLst>
              </a:tr>
              <a:tr h="303132">
                <a:tc>
                  <a:txBody>
                    <a:bodyPr/>
                    <a:lstStyle/>
                    <a:p>
                      <a:pPr algn="l" fontAlgn="ctr"/>
                      <a:endParaRPr lang="es-ES" sz="1000" b="0" i="0" u="none" strike="noStrike">
                        <a:solidFill>
                          <a:srgbClr val="004481"/>
                        </a:solidFill>
                        <a:effectLst/>
                        <a:latin typeface="Arial" panose="020B0604020202020204" pitchFamily="34" charset="0"/>
                      </a:endParaRPr>
                    </a:p>
                  </a:txBody>
                  <a:tcPr marL="0" marR="0" marT="0" marB="0" anchor="ctr">
                    <a:lnL>
                      <a:noFill/>
                    </a:lnL>
                    <a:lnR>
                      <a:noFill/>
                    </a:lnR>
                    <a:lnT>
                      <a:noFill/>
                    </a:lnT>
                    <a:lnB>
                      <a:noFill/>
                    </a:lnB>
                    <a:solidFill>
                      <a:schemeClr val="bg1">
                        <a:lumMod val="95000"/>
                      </a:schemeClr>
                    </a:solidFill>
                  </a:tcPr>
                </a:tc>
                <a:tc>
                  <a:txBody>
                    <a:bodyPr/>
                    <a:lstStyle/>
                    <a:p>
                      <a:pPr algn="l" rtl="0" fontAlgn="ctr"/>
                      <a:r>
                        <a:rPr lang="es-ES" sz="1000" b="1" i="0" u="none" strike="noStrike" dirty="0">
                          <a:solidFill>
                            <a:schemeClr val="tx1"/>
                          </a:solidFill>
                          <a:effectLst/>
                          <a:latin typeface="Arial" panose="020B0604020202020204" pitchFamily="34" charset="0"/>
                        </a:rPr>
                        <a:t> Idealista</a:t>
                      </a:r>
                    </a:p>
                  </a:txBody>
                  <a:tcPr marL="3600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Mensual</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Ene-07</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Jul-21</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1 a 7 días</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Oferta</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554462270"/>
                  </a:ext>
                </a:extLst>
              </a:tr>
              <a:tr h="303132">
                <a:tc>
                  <a:txBody>
                    <a:bodyPr/>
                    <a:lstStyle/>
                    <a:p>
                      <a:pPr algn="l" fontAlgn="ctr"/>
                      <a:r>
                        <a:rPr lang="es-ES" sz="1000" b="0" i="0" u="none" strike="noStrike">
                          <a:solidFill>
                            <a:srgbClr val="004481"/>
                          </a:solidFill>
                          <a:effectLst/>
                          <a:latin typeface="Arial" panose="020B0604020202020204" pitchFamily="34" charset="0"/>
                        </a:rPr>
                        <a:t> </a:t>
                      </a:r>
                    </a:p>
                  </a:txBody>
                  <a:tcPr marL="111426" marR="0" marT="0" marB="0" anchor="ctr">
                    <a:lnL>
                      <a:noFill/>
                    </a:lnL>
                    <a:lnR>
                      <a:noFill/>
                    </a:lnR>
                    <a:lnT>
                      <a:noFill/>
                    </a:lnT>
                    <a:lnB>
                      <a:noFill/>
                    </a:lnB>
                    <a:noFill/>
                  </a:tcPr>
                </a:tc>
                <a:tc>
                  <a:txBody>
                    <a:bodyPr/>
                    <a:lstStyle/>
                    <a:p>
                      <a:pPr algn="l" rtl="0" fontAlgn="ctr"/>
                      <a:r>
                        <a:rPr lang="es-ES" sz="1000" b="1" i="0" u="none" strike="noStrike" dirty="0" err="1">
                          <a:solidFill>
                            <a:schemeClr val="tx1"/>
                          </a:solidFill>
                          <a:effectLst/>
                          <a:latin typeface="Arial" panose="020B0604020202020204" pitchFamily="34" charset="0"/>
                        </a:rPr>
                        <a:t>Fotocasa</a:t>
                      </a:r>
                      <a:endParaRPr lang="es-ES" sz="1000" b="1" i="0" u="none" strike="noStrike" dirty="0">
                        <a:solidFill>
                          <a:schemeClr val="tx1"/>
                        </a:solidFill>
                        <a:effectLst/>
                        <a:latin typeface="Arial" panose="020B0604020202020204" pitchFamily="34" charset="0"/>
                      </a:endParaRPr>
                    </a:p>
                  </a:txBody>
                  <a:tcPr marL="3600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 Mensual</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Ene-06</a:t>
                      </a:r>
                    </a:p>
                  </a:txBody>
                  <a:tcPr marL="9525" marR="9525" marT="9525" marB="0" anchor="b">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Jul-21</a:t>
                      </a:r>
                    </a:p>
                  </a:txBody>
                  <a:tcPr marL="9525" marR="9525" marT="9525" marB="0" anchor="b">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1 a 7 días</a:t>
                      </a:r>
                    </a:p>
                  </a:txBody>
                  <a:tcPr marL="9525" marR="9525" marT="9525" marB="0" anchor="b">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Oferta </a:t>
                      </a:r>
                    </a:p>
                  </a:txBody>
                  <a:tcPr marL="0" marR="0" marT="0" marB="0" anchor="ctr">
                    <a:lnL>
                      <a:noFill/>
                    </a:lnL>
                    <a:lnR>
                      <a:noFill/>
                    </a:lnR>
                    <a:lnT>
                      <a:noFill/>
                    </a:lnT>
                    <a:lnB>
                      <a:noFill/>
                    </a:lnB>
                    <a:noFill/>
                  </a:tcPr>
                </a:tc>
                <a:extLst>
                  <a:ext uri="{0D108BD9-81ED-4DB2-BD59-A6C34878D82A}">
                    <a16:rowId xmlns:a16="http://schemas.microsoft.com/office/drawing/2014/main" val="1657108960"/>
                  </a:ext>
                </a:extLst>
              </a:tr>
              <a:tr h="303132">
                <a:tc>
                  <a:txBody>
                    <a:bodyPr/>
                    <a:lstStyle/>
                    <a:p>
                      <a:pPr algn="l" fontAlgn="ctr"/>
                      <a:endParaRPr lang="es-ES" sz="1000" b="0" i="0" u="none" strike="noStrike">
                        <a:solidFill>
                          <a:srgbClr val="004481"/>
                        </a:solidFill>
                        <a:effectLst/>
                        <a:latin typeface="Arial" panose="020B0604020202020204" pitchFamily="34" charset="0"/>
                      </a:endParaRPr>
                    </a:p>
                  </a:txBody>
                  <a:tcPr marL="111426" marR="0" marT="0" marB="0" anchor="ctr">
                    <a:lnL>
                      <a:noFill/>
                    </a:lnL>
                    <a:lnR>
                      <a:noFill/>
                    </a:lnR>
                    <a:lnT>
                      <a:noFill/>
                    </a:lnT>
                    <a:lnB>
                      <a:noFill/>
                    </a:lnB>
                    <a:solidFill>
                      <a:schemeClr val="bg1">
                        <a:lumMod val="95000"/>
                      </a:schemeClr>
                    </a:solidFill>
                  </a:tcPr>
                </a:tc>
                <a:tc>
                  <a:txBody>
                    <a:bodyPr/>
                    <a:lstStyle/>
                    <a:p>
                      <a:pPr algn="l" rtl="0" fontAlgn="ctr"/>
                      <a:r>
                        <a:rPr lang="es-ES" sz="1000" b="1" i="0" u="none" strike="noStrike" dirty="0">
                          <a:solidFill>
                            <a:schemeClr val="tx1"/>
                          </a:solidFill>
                          <a:effectLst/>
                          <a:latin typeface="Arial" panose="020B0604020202020204" pitchFamily="34" charset="0"/>
                        </a:rPr>
                        <a:t>Registradores</a:t>
                      </a:r>
                    </a:p>
                  </a:txBody>
                  <a:tcPr marL="3600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Trimestral</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Mar-07</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Mar-21</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40 a 50 días</a:t>
                      </a:r>
                    </a:p>
                  </a:txBody>
                  <a:tcPr marL="9525" marR="9525" marT="9525" marB="0" anchor="b">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Registradores</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4234957693"/>
                  </a:ext>
                </a:extLst>
              </a:tr>
              <a:tr h="303132">
                <a:tc>
                  <a:txBody>
                    <a:bodyPr/>
                    <a:lstStyle/>
                    <a:p>
                      <a:pPr algn="l" fontAlgn="ctr"/>
                      <a:r>
                        <a:rPr lang="es-ES" sz="1000" b="0" i="0" u="none" strike="noStrike" dirty="0">
                          <a:solidFill>
                            <a:srgbClr val="004481"/>
                          </a:solidFill>
                          <a:effectLst/>
                          <a:latin typeface="Arial" panose="020B0604020202020204" pitchFamily="34" charset="0"/>
                        </a:rPr>
                        <a:t> </a:t>
                      </a:r>
                    </a:p>
                  </a:txBody>
                  <a:tcPr marL="111426" marR="0" marT="0" marB="0" anchor="ctr">
                    <a:lnL>
                      <a:noFill/>
                    </a:lnL>
                    <a:lnR>
                      <a:noFill/>
                    </a:lnR>
                    <a:lnT>
                      <a:noFill/>
                    </a:lnT>
                    <a:lnB>
                      <a:noFill/>
                    </a:lnB>
                    <a:noFill/>
                  </a:tcPr>
                </a:tc>
                <a:tc>
                  <a:txBody>
                    <a:bodyPr/>
                    <a:lstStyle/>
                    <a:p>
                      <a:pPr algn="l" rtl="0" fontAlgn="ctr"/>
                      <a:r>
                        <a:rPr lang="es-ES" sz="1000" b="1" i="0" u="none" strike="noStrike" dirty="0">
                          <a:solidFill>
                            <a:schemeClr val="tx1"/>
                          </a:solidFill>
                          <a:effectLst/>
                          <a:latin typeface="Arial" panose="020B0604020202020204" pitchFamily="34" charset="0"/>
                        </a:rPr>
                        <a:t>TINSA</a:t>
                      </a:r>
                    </a:p>
                  </a:txBody>
                  <a:tcPr marL="3600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 Mensual</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Ene-02</a:t>
                      </a:r>
                    </a:p>
                  </a:txBody>
                  <a:tcPr marL="9525" marR="9525" marT="9525" marB="0" anchor="b">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Jul-21</a:t>
                      </a:r>
                    </a:p>
                  </a:txBody>
                  <a:tcPr marL="9525" marR="9525" marT="9525" marB="0" anchor="b">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1 a 14 días</a:t>
                      </a:r>
                    </a:p>
                  </a:txBody>
                  <a:tcPr marL="0" marR="0" marT="0" marB="0" anchor="ctr">
                    <a:lnL>
                      <a:noFill/>
                    </a:lnL>
                    <a:lnR>
                      <a:noFill/>
                    </a:lnR>
                    <a:lnT>
                      <a:noFill/>
                    </a:lnT>
                    <a:lnB>
                      <a:noFill/>
                    </a:lnB>
                    <a:no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 Tasaciones</a:t>
                      </a:r>
                    </a:p>
                  </a:txBody>
                  <a:tcPr marL="0" marR="0" marT="0" marB="0" anchor="ctr">
                    <a:lnL>
                      <a:noFill/>
                    </a:lnL>
                    <a:lnR>
                      <a:noFill/>
                    </a:lnR>
                    <a:lnT>
                      <a:noFill/>
                    </a:lnT>
                    <a:lnB>
                      <a:noFill/>
                    </a:lnB>
                    <a:noFill/>
                  </a:tcPr>
                </a:tc>
                <a:extLst>
                  <a:ext uri="{0D108BD9-81ED-4DB2-BD59-A6C34878D82A}">
                    <a16:rowId xmlns:a16="http://schemas.microsoft.com/office/drawing/2014/main" val="1332365446"/>
                  </a:ext>
                </a:extLst>
              </a:tr>
              <a:tr h="303132">
                <a:tc>
                  <a:txBody>
                    <a:bodyPr/>
                    <a:lstStyle/>
                    <a:p>
                      <a:pPr algn="l" fontAlgn="ctr"/>
                      <a:endParaRPr lang="es-ES" sz="1000" b="1" i="0" u="none" strike="noStrike" dirty="0">
                        <a:solidFill>
                          <a:srgbClr val="004481"/>
                        </a:solidFill>
                        <a:effectLst/>
                        <a:latin typeface="Arial" panose="020B0604020202020204" pitchFamily="34" charset="0"/>
                      </a:endParaRPr>
                    </a:p>
                  </a:txBody>
                  <a:tcPr marL="111426" marR="0" marT="0" marB="0" anchor="ctr">
                    <a:lnL>
                      <a:noFill/>
                    </a:lnL>
                    <a:lnR>
                      <a:noFill/>
                    </a:lnR>
                    <a:lnT>
                      <a:noFill/>
                    </a:lnT>
                    <a:lnB>
                      <a:noFill/>
                    </a:lnB>
                    <a:solidFill>
                      <a:schemeClr val="bg1">
                        <a:lumMod val="95000"/>
                      </a:schemeClr>
                    </a:solidFill>
                  </a:tcPr>
                </a:tc>
                <a:tc>
                  <a:txBody>
                    <a:bodyPr/>
                    <a:lstStyle/>
                    <a:p>
                      <a:pPr algn="l" rtl="0" fontAlgn="ctr"/>
                      <a:r>
                        <a:rPr lang="es-ES" sz="1000" b="1" i="0" u="none" strike="noStrike" dirty="0">
                          <a:solidFill>
                            <a:schemeClr val="tx1"/>
                          </a:solidFill>
                          <a:effectLst/>
                          <a:latin typeface="Arial" panose="020B0604020202020204" pitchFamily="34" charset="0"/>
                        </a:rPr>
                        <a:t>BBVA</a:t>
                      </a:r>
                    </a:p>
                  </a:txBody>
                  <a:tcPr marL="3600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Diaria/Mensual</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Ene-00</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Ago-21</a:t>
                      </a: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endParaRPr lang="es-ES" sz="1000" b="0" i="0" u="none" strike="noStrike" cap="none" dirty="0">
                        <a:solidFill>
                          <a:srgbClr val="666666"/>
                        </a:solidFill>
                        <a:effectLst/>
                        <a:latin typeface="Arial" panose="020B0604020202020204" pitchFamily="34" charset="0"/>
                        <a:ea typeface="+mn-ea"/>
                        <a:cs typeface="+mn-cs"/>
                        <a:sym typeface="Arial"/>
                      </a:endParaRPr>
                    </a:p>
                  </a:txBody>
                  <a:tcPr marL="0" marR="0" marT="0" marB="0" anchor="ctr">
                    <a:lnL>
                      <a:noFill/>
                    </a:lnL>
                    <a:lnR>
                      <a:noFill/>
                    </a:lnR>
                    <a:lnT>
                      <a:noFill/>
                    </a:lnT>
                    <a:lnB>
                      <a:noFill/>
                    </a:lnB>
                    <a:solidFill>
                      <a:schemeClr val="bg1">
                        <a:lumMod val="95000"/>
                      </a:schemeClr>
                    </a:solidFill>
                  </a:tcPr>
                </a:tc>
                <a:tc>
                  <a:txBody>
                    <a:bodyPr/>
                    <a:lstStyle/>
                    <a:p>
                      <a:pPr marR="0" algn="ctr" rtl="0" fontAlgn="ctr">
                        <a:lnSpc>
                          <a:spcPct val="100000"/>
                        </a:lnSpc>
                        <a:spcBef>
                          <a:spcPts val="0"/>
                        </a:spcBef>
                        <a:spcAft>
                          <a:spcPts val="0"/>
                        </a:spcAft>
                        <a:buClr>
                          <a:srgbClr val="000000"/>
                        </a:buClr>
                        <a:buFont typeface="Arial"/>
                      </a:pPr>
                      <a:r>
                        <a:rPr lang="es-ES" sz="1000" b="0" i="0" u="none" strike="noStrike" cap="none" dirty="0">
                          <a:solidFill>
                            <a:srgbClr val="666666"/>
                          </a:solidFill>
                          <a:effectLst/>
                          <a:latin typeface="Arial" panose="020B0604020202020204" pitchFamily="34" charset="0"/>
                          <a:ea typeface="+mn-ea"/>
                          <a:cs typeface="+mn-cs"/>
                          <a:sym typeface="Arial"/>
                        </a:rPr>
                        <a:t>Tasaciones</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850466077"/>
                  </a:ext>
                </a:extLst>
              </a:tr>
            </a:tbl>
          </a:graphicData>
        </a:graphic>
      </p:graphicFrame>
    </p:spTree>
    <p:extLst>
      <p:ext uri="{BB962C8B-B14F-4D97-AF65-F5344CB8AC3E}">
        <p14:creationId xmlns:p14="http://schemas.microsoft.com/office/powerpoint/2010/main" val="354449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15502-1B71-4DFF-A391-D8583115C80C}"/>
              </a:ext>
            </a:extLst>
          </p:cNvPr>
          <p:cNvSpPr>
            <a:spLocks noGrp="1"/>
          </p:cNvSpPr>
          <p:nvPr>
            <p:ph type="title"/>
          </p:nvPr>
        </p:nvSpPr>
        <p:spPr>
          <a:noFill/>
          <a:ln>
            <a:noFill/>
          </a:ln>
        </p:spPr>
        <p:txBody>
          <a:bodyPr spcFirstLastPara="1" wrap="square" lIns="0" tIns="0" rIns="0" bIns="0" anchor="t" anchorCtr="0">
            <a:noAutofit/>
          </a:bodyPr>
          <a:lstStyle/>
          <a:p>
            <a:pPr>
              <a:lnSpc>
                <a:spcPct val="90000"/>
              </a:lnSpc>
            </a:pPr>
            <a:r>
              <a:rPr lang="es-ES" sz="2000" dirty="0"/>
              <a:t>Indicadores de precios analizados. El indicador BBVA</a:t>
            </a:r>
          </a:p>
        </p:txBody>
      </p:sp>
      <p:sp>
        <p:nvSpPr>
          <p:cNvPr id="4" name="Google Shape;126;p18">
            <a:extLst>
              <a:ext uri="{FF2B5EF4-FFF2-40B4-BE49-F238E27FC236}">
                <a16:creationId xmlns:a16="http://schemas.microsoft.com/office/drawing/2014/main" id="{72695E70-57EA-8848-9D02-89D3407E4D44}"/>
              </a:ext>
            </a:extLst>
          </p:cNvPr>
          <p:cNvSpPr/>
          <p:nvPr/>
        </p:nvSpPr>
        <p:spPr>
          <a:xfrm>
            <a:off x="5003800" y="1210945"/>
            <a:ext cx="3970337" cy="3631763"/>
          </a:xfrm>
          <a:prstGeom prst="rect">
            <a:avLst/>
          </a:prstGeom>
          <a:noFill/>
          <a:ln>
            <a:noFill/>
          </a:ln>
        </p:spPr>
        <p:txBody>
          <a:bodyPr spcFirstLastPara="1" wrap="square" lIns="0" tIns="0" rIns="0" bIns="0" anchor="t" anchorCtr="0">
            <a:spAutoFit/>
          </a:bodyPr>
          <a:lstStyle/>
          <a:p>
            <a:pPr marL="271463" lvl="3" indent="-271463">
              <a:spcAft>
                <a:spcPts val="1200"/>
              </a:spcAft>
              <a:buSzPct val="70000"/>
              <a:buBlip>
                <a:blip r:embed="rId2"/>
              </a:buBlip>
            </a:pPr>
            <a:r>
              <a:rPr lang="es-ES_tradnl" dirty="0">
                <a:solidFill>
                  <a:schemeClr val="accent3">
                    <a:lumMod val="75000"/>
                  </a:schemeClr>
                </a:solidFill>
              </a:rPr>
              <a:t>El indicador BBVA se construye a partir </a:t>
            </a:r>
            <a:r>
              <a:rPr lang="es-ES_tradnl" dirty="0">
                <a:solidFill>
                  <a:schemeClr val="tx2"/>
                </a:solidFill>
              </a:rPr>
              <a:t>del dato </a:t>
            </a:r>
            <a:r>
              <a:rPr lang="es-ES_tradnl" dirty="0" err="1">
                <a:solidFill>
                  <a:schemeClr val="tx2"/>
                </a:solidFill>
              </a:rPr>
              <a:t>anonimizado</a:t>
            </a:r>
            <a:r>
              <a:rPr lang="es-ES_tradnl" dirty="0">
                <a:solidFill>
                  <a:schemeClr val="tx2"/>
                </a:solidFill>
              </a:rPr>
              <a:t> </a:t>
            </a:r>
            <a:r>
              <a:rPr lang="es-ES_tradnl" dirty="0">
                <a:solidFill>
                  <a:schemeClr val="accent3">
                    <a:lumMod val="75000"/>
                  </a:schemeClr>
                </a:solidFill>
              </a:rPr>
              <a:t>de las tasaciones de viviendas</a:t>
            </a:r>
            <a:r>
              <a:rPr lang="es-ES_tradnl" dirty="0">
                <a:solidFill>
                  <a:schemeClr val="tx2"/>
                </a:solidFill>
              </a:rPr>
              <a:t> de los clientes de BBVA para llevar a cabo su operativa de negocio. </a:t>
            </a:r>
          </a:p>
          <a:p>
            <a:pPr marL="271463" lvl="3" indent="-271463">
              <a:spcAft>
                <a:spcPts val="1200"/>
              </a:spcAft>
              <a:buSzPct val="70000"/>
              <a:buBlip>
                <a:blip r:embed="rId2"/>
              </a:buBlip>
            </a:pPr>
            <a:r>
              <a:rPr lang="es-ES_tradnl" dirty="0">
                <a:solidFill>
                  <a:schemeClr val="tx2"/>
                </a:solidFill>
              </a:rPr>
              <a:t>En este proyecto se ha considerado el </a:t>
            </a:r>
            <a:r>
              <a:rPr lang="es-ES_tradnl" dirty="0">
                <a:solidFill>
                  <a:schemeClr val="accent3">
                    <a:lumMod val="75000"/>
                  </a:schemeClr>
                </a:solidFill>
              </a:rPr>
              <a:t>agregado de las tasaciones </a:t>
            </a:r>
            <a:r>
              <a:rPr lang="es-ES_tradnl" dirty="0">
                <a:solidFill>
                  <a:schemeClr val="tx2"/>
                </a:solidFill>
              </a:rPr>
              <a:t>para dar lugar a un indicador nacional.</a:t>
            </a:r>
          </a:p>
          <a:p>
            <a:pPr marL="271463" lvl="3" indent="-271463">
              <a:spcAft>
                <a:spcPts val="1200"/>
              </a:spcAft>
              <a:buSzPct val="70000"/>
              <a:buBlip>
                <a:blip r:embed="rId2"/>
              </a:buBlip>
            </a:pPr>
            <a:r>
              <a:rPr lang="es-ES_tradnl" dirty="0">
                <a:solidFill>
                  <a:schemeClr val="tx2"/>
                </a:solidFill>
              </a:rPr>
              <a:t>Se trata de un indicador </a:t>
            </a:r>
            <a:r>
              <a:rPr lang="es-ES_tradnl" dirty="0">
                <a:solidFill>
                  <a:schemeClr val="accent3">
                    <a:lumMod val="75000"/>
                  </a:schemeClr>
                </a:solidFill>
              </a:rPr>
              <a:t>en tiempo real, con periodicidad diaria, que ofrece el valor tasado de las viviendas.</a:t>
            </a:r>
          </a:p>
          <a:p>
            <a:pPr marL="271463" lvl="3" indent="-271463">
              <a:spcAft>
                <a:spcPts val="1200"/>
              </a:spcAft>
              <a:buSzPct val="70000"/>
              <a:buBlip>
                <a:blip r:embed="rId2"/>
              </a:buBlip>
            </a:pPr>
            <a:r>
              <a:rPr lang="es-ES_tradnl" dirty="0">
                <a:solidFill>
                  <a:schemeClr val="accent3">
                    <a:lumMod val="75000"/>
                  </a:schemeClr>
                </a:solidFill>
              </a:rPr>
              <a:t>El indicador BBVA muestra una elevada correlación con la variable objetivo: </a:t>
            </a:r>
            <a:r>
              <a:rPr lang="es-ES_tradnl" dirty="0">
                <a:solidFill>
                  <a:schemeClr val="tx2"/>
                </a:solidFill>
              </a:rPr>
              <a:t>la variación interanual de ambas variables muestran una correlación superior al 90%.</a:t>
            </a:r>
          </a:p>
        </p:txBody>
      </p:sp>
      <p:sp>
        <p:nvSpPr>
          <p:cNvPr id="7" name="Google Shape;71;p12"/>
          <p:cNvSpPr txBox="1"/>
          <p:nvPr/>
        </p:nvSpPr>
        <p:spPr>
          <a:xfrm>
            <a:off x="499745" y="1210946"/>
            <a:ext cx="3971925" cy="342000"/>
          </a:xfrm>
          <a:prstGeom prst="rect">
            <a:avLst/>
          </a:prstGeom>
          <a:no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ESPAÑA: PRECIO DE LA VIVIENDA</a:t>
            </a:r>
          </a:p>
          <a:p>
            <a:pPr lvl="0">
              <a:buClr>
                <a:srgbClr val="02A5A5"/>
              </a:buClr>
              <a:buSzPts val="1200"/>
            </a:pPr>
            <a:r>
              <a:rPr lang="es-ES" sz="1000" dirty="0">
                <a:solidFill>
                  <a:srgbClr val="02A5A5"/>
                </a:solidFill>
              </a:rPr>
              <a:t>(TASA INTERANUAL, %)</a:t>
            </a:r>
          </a:p>
          <a:p>
            <a:pPr lvl="0">
              <a:buClr>
                <a:srgbClr val="02A5A5"/>
              </a:buClr>
              <a:buSzPts val="1200"/>
            </a:pPr>
            <a:endParaRPr lang="es-ES" sz="1000" dirty="0">
              <a:solidFill>
                <a:srgbClr val="02A5A5"/>
              </a:solidFill>
            </a:endParaRPr>
          </a:p>
        </p:txBody>
      </p:sp>
      <p:pic>
        <p:nvPicPr>
          <p:cNvPr id="5" name="Imagen 4">
            <a:extLst>
              <a:ext uri="{FF2B5EF4-FFF2-40B4-BE49-F238E27FC236}">
                <a16:creationId xmlns:a16="http://schemas.microsoft.com/office/drawing/2014/main" id="{D8F147DC-5005-4275-A950-60EAAE9CC966}"/>
              </a:ext>
            </a:extLst>
          </p:cNvPr>
          <p:cNvPicPr>
            <a:picLocks noChangeAspect="1"/>
          </p:cNvPicPr>
          <p:nvPr/>
        </p:nvPicPr>
        <p:blipFill>
          <a:blip r:embed="rId3"/>
          <a:stretch>
            <a:fillRect/>
          </a:stretch>
        </p:blipFill>
        <p:spPr>
          <a:xfrm>
            <a:off x="492125" y="1712897"/>
            <a:ext cx="3926164" cy="3023878"/>
          </a:xfrm>
          <a:prstGeom prst="rect">
            <a:avLst/>
          </a:prstGeom>
        </p:spPr>
      </p:pic>
      <p:sp>
        <p:nvSpPr>
          <p:cNvPr id="8" name="Google Shape;70;p12">
            <a:extLst>
              <a:ext uri="{FF2B5EF4-FFF2-40B4-BE49-F238E27FC236}">
                <a16:creationId xmlns:a16="http://schemas.microsoft.com/office/drawing/2014/main" id="{F2A37365-E4D2-4525-9201-F3175AE9D92D}"/>
              </a:ext>
            </a:extLst>
          </p:cNvPr>
          <p:cNvSpPr txBox="1"/>
          <p:nvPr/>
        </p:nvSpPr>
        <p:spPr>
          <a:xfrm>
            <a:off x="499745" y="4849103"/>
            <a:ext cx="3971925" cy="126121"/>
          </a:xfrm>
          <a:prstGeom prst="rect">
            <a:avLst/>
          </a:prstGeom>
          <a:noFill/>
          <a:ln>
            <a:noFill/>
          </a:ln>
        </p:spPr>
        <p:txBody>
          <a:bodyPr spcFirstLastPara="1" wrap="square" lIns="0" tIns="0" rIns="0" bIns="0" anchor="b" anchorCtr="0">
            <a:noAutofit/>
          </a:bodyPr>
          <a:lstStyle/>
          <a:p>
            <a:pPr lvl="0"/>
            <a:r>
              <a:rPr lang="es-ES" sz="700" dirty="0">
                <a:solidFill>
                  <a:schemeClr val="tx2">
                    <a:lumMod val="50000"/>
                    <a:lumOff val="50000"/>
                  </a:schemeClr>
                </a:solidFill>
              </a:rPr>
              <a:t>Fuente: </a:t>
            </a:r>
            <a:r>
              <a:rPr lang="es-ES" sz="700" dirty="0" err="1">
                <a:solidFill>
                  <a:schemeClr val="tx2">
                    <a:lumMod val="50000"/>
                    <a:lumOff val="50000"/>
                  </a:schemeClr>
                </a:solidFill>
              </a:rPr>
              <a:t>xxxxxxxxxxxx</a:t>
            </a:r>
            <a:r>
              <a:rPr lang="es-ES" sz="700" dirty="0">
                <a:solidFill>
                  <a:schemeClr val="tx2">
                    <a:lumMod val="50000"/>
                    <a:lumOff val="50000"/>
                  </a:schemeClr>
                </a:solidFill>
              </a:rPr>
              <a:t>.</a:t>
            </a:r>
          </a:p>
        </p:txBody>
      </p:sp>
    </p:spTree>
    <p:extLst>
      <p:ext uri="{BB962C8B-B14F-4D97-AF65-F5344CB8AC3E}">
        <p14:creationId xmlns:p14="http://schemas.microsoft.com/office/powerpoint/2010/main" val="301605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o 64">
            <a:extLst>
              <a:ext uri="{FF2B5EF4-FFF2-40B4-BE49-F238E27FC236}">
                <a16:creationId xmlns:a16="http://schemas.microsoft.com/office/drawing/2014/main" id="{DB18E43C-2B0F-4874-B936-F86D3C479E73}"/>
              </a:ext>
            </a:extLst>
          </p:cNvPr>
          <p:cNvGrpSpPr/>
          <p:nvPr/>
        </p:nvGrpSpPr>
        <p:grpSpPr>
          <a:xfrm>
            <a:off x="7205269" y="4188400"/>
            <a:ext cx="1697519" cy="534180"/>
            <a:chOff x="503479" y="2383120"/>
            <a:chExt cx="1697519" cy="534180"/>
          </a:xfrm>
        </p:grpSpPr>
        <p:sp>
          <p:nvSpPr>
            <p:cNvPr id="66" name="Rectángulo 65">
              <a:extLst>
                <a:ext uri="{FF2B5EF4-FFF2-40B4-BE49-F238E27FC236}">
                  <a16:creationId xmlns:a16="http://schemas.microsoft.com/office/drawing/2014/main" id="{CE022B6F-D8AB-45DB-93D3-4A887FFEADB6}"/>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ángulo 66">
              <a:extLst>
                <a:ext uri="{FF2B5EF4-FFF2-40B4-BE49-F238E27FC236}">
                  <a16:creationId xmlns:a16="http://schemas.microsoft.com/office/drawing/2014/main" id="{FFE8ED68-8404-4832-B748-94DC2D2E89FD}"/>
                </a:ext>
              </a:extLst>
            </p:cNvPr>
            <p:cNvSpPr/>
            <p:nvPr/>
          </p:nvSpPr>
          <p:spPr>
            <a:xfrm>
              <a:off x="503479" y="2845300"/>
              <a:ext cx="1697519"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8" name="Grupo 67">
            <a:extLst>
              <a:ext uri="{FF2B5EF4-FFF2-40B4-BE49-F238E27FC236}">
                <a16:creationId xmlns:a16="http://schemas.microsoft.com/office/drawing/2014/main" id="{6094C936-6CFB-46C9-B940-AE749E9E4424}"/>
              </a:ext>
            </a:extLst>
          </p:cNvPr>
          <p:cNvGrpSpPr/>
          <p:nvPr/>
        </p:nvGrpSpPr>
        <p:grpSpPr>
          <a:xfrm>
            <a:off x="7209079" y="2454180"/>
            <a:ext cx="1697519" cy="534180"/>
            <a:chOff x="503479" y="2383120"/>
            <a:chExt cx="1697519" cy="534180"/>
          </a:xfrm>
        </p:grpSpPr>
        <p:sp>
          <p:nvSpPr>
            <p:cNvPr id="69" name="Rectángulo 68">
              <a:extLst>
                <a:ext uri="{FF2B5EF4-FFF2-40B4-BE49-F238E27FC236}">
                  <a16:creationId xmlns:a16="http://schemas.microsoft.com/office/drawing/2014/main" id="{A6ED893F-F148-40D0-B000-F1E8C89C678A}"/>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Rectángulo 69">
              <a:extLst>
                <a:ext uri="{FF2B5EF4-FFF2-40B4-BE49-F238E27FC236}">
                  <a16:creationId xmlns:a16="http://schemas.microsoft.com/office/drawing/2014/main" id="{CB47E9AA-073D-4873-ADB8-8C4A023A242E}"/>
                </a:ext>
              </a:extLst>
            </p:cNvPr>
            <p:cNvSpPr/>
            <p:nvPr/>
          </p:nvSpPr>
          <p:spPr>
            <a:xfrm>
              <a:off x="503479" y="2845300"/>
              <a:ext cx="1697519"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59" name="Grupo 58">
            <a:extLst>
              <a:ext uri="{FF2B5EF4-FFF2-40B4-BE49-F238E27FC236}">
                <a16:creationId xmlns:a16="http://schemas.microsoft.com/office/drawing/2014/main" id="{6781C7BB-763A-470D-BECE-5817E4D9B804}"/>
              </a:ext>
            </a:extLst>
          </p:cNvPr>
          <p:cNvGrpSpPr/>
          <p:nvPr/>
        </p:nvGrpSpPr>
        <p:grpSpPr>
          <a:xfrm>
            <a:off x="5008169" y="4188400"/>
            <a:ext cx="1697519" cy="534180"/>
            <a:chOff x="503479" y="2383120"/>
            <a:chExt cx="1697519" cy="534180"/>
          </a:xfrm>
        </p:grpSpPr>
        <p:sp>
          <p:nvSpPr>
            <p:cNvPr id="60" name="Rectángulo 59">
              <a:extLst>
                <a:ext uri="{FF2B5EF4-FFF2-40B4-BE49-F238E27FC236}">
                  <a16:creationId xmlns:a16="http://schemas.microsoft.com/office/drawing/2014/main" id="{F4F41AD6-2CD6-4A41-815D-3A497A4F6215}"/>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ángulo 60">
              <a:extLst>
                <a:ext uri="{FF2B5EF4-FFF2-40B4-BE49-F238E27FC236}">
                  <a16:creationId xmlns:a16="http://schemas.microsoft.com/office/drawing/2014/main" id="{F6E4232F-4161-4B25-8BA8-45342BCDF981}"/>
                </a:ext>
              </a:extLst>
            </p:cNvPr>
            <p:cNvSpPr/>
            <p:nvPr/>
          </p:nvSpPr>
          <p:spPr>
            <a:xfrm>
              <a:off x="503479" y="2845300"/>
              <a:ext cx="1697519" cy="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2" name="Grupo 61">
            <a:extLst>
              <a:ext uri="{FF2B5EF4-FFF2-40B4-BE49-F238E27FC236}">
                <a16:creationId xmlns:a16="http://schemas.microsoft.com/office/drawing/2014/main" id="{B662AC53-635C-4EFD-AD10-10A41B5562E8}"/>
              </a:ext>
            </a:extLst>
          </p:cNvPr>
          <p:cNvGrpSpPr/>
          <p:nvPr/>
        </p:nvGrpSpPr>
        <p:grpSpPr>
          <a:xfrm>
            <a:off x="5011979" y="2454180"/>
            <a:ext cx="1697519" cy="534180"/>
            <a:chOff x="503479" y="2383120"/>
            <a:chExt cx="1697519" cy="534180"/>
          </a:xfrm>
        </p:grpSpPr>
        <p:sp>
          <p:nvSpPr>
            <p:cNvPr id="63" name="Rectángulo 62">
              <a:extLst>
                <a:ext uri="{FF2B5EF4-FFF2-40B4-BE49-F238E27FC236}">
                  <a16:creationId xmlns:a16="http://schemas.microsoft.com/office/drawing/2014/main" id="{36250AAC-B18B-4A69-90B3-CE6AAF898180}"/>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Rectángulo 63">
              <a:extLst>
                <a:ext uri="{FF2B5EF4-FFF2-40B4-BE49-F238E27FC236}">
                  <a16:creationId xmlns:a16="http://schemas.microsoft.com/office/drawing/2014/main" id="{F6875460-03E3-47E2-94A3-5DE7F6BBB9E5}"/>
                </a:ext>
              </a:extLst>
            </p:cNvPr>
            <p:cNvSpPr/>
            <p:nvPr/>
          </p:nvSpPr>
          <p:spPr>
            <a:xfrm>
              <a:off x="503479" y="2845300"/>
              <a:ext cx="1697519" cy="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53" name="Grupo 52">
            <a:extLst>
              <a:ext uri="{FF2B5EF4-FFF2-40B4-BE49-F238E27FC236}">
                <a16:creationId xmlns:a16="http://schemas.microsoft.com/office/drawing/2014/main" id="{12C46C38-05EB-4A55-900B-5F99A17D7C82}"/>
              </a:ext>
            </a:extLst>
          </p:cNvPr>
          <p:cNvGrpSpPr/>
          <p:nvPr/>
        </p:nvGrpSpPr>
        <p:grpSpPr>
          <a:xfrm>
            <a:off x="2761539" y="3335620"/>
            <a:ext cx="1697519" cy="534180"/>
            <a:chOff x="503479" y="2383120"/>
            <a:chExt cx="1697519" cy="534180"/>
          </a:xfrm>
        </p:grpSpPr>
        <p:sp>
          <p:nvSpPr>
            <p:cNvPr id="54" name="Rectángulo 53">
              <a:extLst>
                <a:ext uri="{FF2B5EF4-FFF2-40B4-BE49-F238E27FC236}">
                  <a16:creationId xmlns:a16="http://schemas.microsoft.com/office/drawing/2014/main" id="{C8E6D2CF-4CE8-4846-8978-8CA5C67BB911}"/>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BD1B2464-7AC0-4DB3-9148-963193C887C4}"/>
                </a:ext>
              </a:extLst>
            </p:cNvPr>
            <p:cNvSpPr/>
            <p:nvPr/>
          </p:nvSpPr>
          <p:spPr>
            <a:xfrm>
              <a:off x="503479" y="2845300"/>
              <a:ext cx="1697519" cy="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6" name="Grupo 55">
            <a:extLst>
              <a:ext uri="{FF2B5EF4-FFF2-40B4-BE49-F238E27FC236}">
                <a16:creationId xmlns:a16="http://schemas.microsoft.com/office/drawing/2014/main" id="{C931459A-3CDB-4B86-8353-B21E3D500208}"/>
              </a:ext>
            </a:extLst>
          </p:cNvPr>
          <p:cNvGrpSpPr/>
          <p:nvPr/>
        </p:nvGrpSpPr>
        <p:grpSpPr>
          <a:xfrm>
            <a:off x="2761539" y="4188400"/>
            <a:ext cx="1697519" cy="534180"/>
            <a:chOff x="503479" y="2383120"/>
            <a:chExt cx="1697519" cy="534180"/>
          </a:xfrm>
        </p:grpSpPr>
        <p:sp>
          <p:nvSpPr>
            <p:cNvPr id="57" name="Rectángulo 56">
              <a:extLst>
                <a:ext uri="{FF2B5EF4-FFF2-40B4-BE49-F238E27FC236}">
                  <a16:creationId xmlns:a16="http://schemas.microsoft.com/office/drawing/2014/main" id="{615A6239-F541-47F2-BBC1-A5C43DF555DE}"/>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CC4AB952-9D11-4F2D-8332-5D46D2DC1DE4}"/>
                </a:ext>
              </a:extLst>
            </p:cNvPr>
            <p:cNvSpPr/>
            <p:nvPr/>
          </p:nvSpPr>
          <p:spPr>
            <a:xfrm>
              <a:off x="503479" y="2845300"/>
              <a:ext cx="1697519" cy="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0" name="Grupo 49">
            <a:extLst>
              <a:ext uri="{FF2B5EF4-FFF2-40B4-BE49-F238E27FC236}">
                <a16:creationId xmlns:a16="http://schemas.microsoft.com/office/drawing/2014/main" id="{AC0E1506-578C-4D16-82F3-3969C0358510}"/>
              </a:ext>
            </a:extLst>
          </p:cNvPr>
          <p:cNvGrpSpPr/>
          <p:nvPr/>
        </p:nvGrpSpPr>
        <p:grpSpPr>
          <a:xfrm>
            <a:off x="2761539" y="2454180"/>
            <a:ext cx="1697519" cy="534180"/>
            <a:chOff x="503479" y="2383120"/>
            <a:chExt cx="1697519" cy="534180"/>
          </a:xfrm>
        </p:grpSpPr>
        <p:sp>
          <p:nvSpPr>
            <p:cNvPr id="51" name="Rectángulo 50">
              <a:extLst>
                <a:ext uri="{FF2B5EF4-FFF2-40B4-BE49-F238E27FC236}">
                  <a16:creationId xmlns:a16="http://schemas.microsoft.com/office/drawing/2014/main" id="{4AB21D3D-E697-45CD-A87F-5B550C61D27C}"/>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a:extLst>
                <a:ext uri="{FF2B5EF4-FFF2-40B4-BE49-F238E27FC236}">
                  <a16:creationId xmlns:a16="http://schemas.microsoft.com/office/drawing/2014/main" id="{8DA33A45-4BCD-44A4-93ED-61D4E2CEBC97}"/>
                </a:ext>
              </a:extLst>
            </p:cNvPr>
            <p:cNvSpPr/>
            <p:nvPr/>
          </p:nvSpPr>
          <p:spPr>
            <a:xfrm>
              <a:off x="503479" y="2845300"/>
              <a:ext cx="1697519" cy="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7" name="Grupo 46">
            <a:extLst>
              <a:ext uri="{FF2B5EF4-FFF2-40B4-BE49-F238E27FC236}">
                <a16:creationId xmlns:a16="http://schemas.microsoft.com/office/drawing/2014/main" id="{B4BE7A61-3798-4734-966C-F40F8FAC629C}"/>
              </a:ext>
            </a:extLst>
          </p:cNvPr>
          <p:cNvGrpSpPr/>
          <p:nvPr/>
        </p:nvGrpSpPr>
        <p:grpSpPr>
          <a:xfrm>
            <a:off x="499669" y="4188400"/>
            <a:ext cx="1697519" cy="534180"/>
            <a:chOff x="503479" y="2383120"/>
            <a:chExt cx="1697519" cy="534180"/>
          </a:xfrm>
        </p:grpSpPr>
        <p:sp>
          <p:nvSpPr>
            <p:cNvPr id="48" name="Rectángulo 47">
              <a:extLst>
                <a:ext uri="{FF2B5EF4-FFF2-40B4-BE49-F238E27FC236}">
                  <a16:creationId xmlns:a16="http://schemas.microsoft.com/office/drawing/2014/main" id="{CB4CB5C1-494F-4936-9E3A-0D65BBEAFD24}"/>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498E618A-C7AD-431C-9F07-A0A24451C6AD}"/>
                </a:ext>
              </a:extLst>
            </p:cNvPr>
            <p:cNvSpPr/>
            <p:nvPr/>
          </p:nvSpPr>
          <p:spPr>
            <a:xfrm>
              <a:off x="503479" y="2845300"/>
              <a:ext cx="1697519" cy="72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 name="Grupo 4">
            <a:extLst>
              <a:ext uri="{FF2B5EF4-FFF2-40B4-BE49-F238E27FC236}">
                <a16:creationId xmlns:a16="http://schemas.microsoft.com/office/drawing/2014/main" id="{A69CB932-B320-40F9-8D72-6AF81ACA53F2}"/>
              </a:ext>
            </a:extLst>
          </p:cNvPr>
          <p:cNvGrpSpPr/>
          <p:nvPr/>
        </p:nvGrpSpPr>
        <p:grpSpPr>
          <a:xfrm>
            <a:off x="503479" y="2454180"/>
            <a:ext cx="1697519" cy="534180"/>
            <a:chOff x="503479" y="2383120"/>
            <a:chExt cx="1697519" cy="534180"/>
          </a:xfrm>
        </p:grpSpPr>
        <p:sp>
          <p:nvSpPr>
            <p:cNvPr id="3" name="Rectángulo 2">
              <a:extLst>
                <a:ext uri="{FF2B5EF4-FFF2-40B4-BE49-F238E27FC236}">
                  <a16:creationId xmlns:a16="http://schemas.microsoft.com/office/drawing/2014/main" id="{AB09DDC9-27B2-4A38-A778-8BBFFFC7BACE}"/>
                </a:ext>
              </a:extLst>
            </p:cNvPr>
            <p:cNvSpPr/>
            <p:nvPr/>
          </p:nvSpPr>
          <p:spPr>
            <a:xfrm>
              <a:off x="503479" y="2383120"/>
              <a:ext cx="1697519" cy="5341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31BDD7C0-F1F3-41C4-8DA6-B57DE25E2747}"/>
                </a:ext>
              </a:extLst>
            </p:cNvPr>
            <p:cNvSpPr/>
            <p:nvPr/>
          </p:nvSpPr>
          <p:spPr>
            <a:xfrm>
              <a:off x="503479" y="2845300"/>
              <a:ext cx="1697519" cy="72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9" name="Rectángulo 38">
            <a:extLst>
              <a:ext uri="{FF2B5EF4-FFF2-40B4-BE49-F238E27FC236}">
                <a16:creationId xmlns:a16="http://schemas.microsoft.com/office/drawing/2014/main" id="{DA976FAB-0E8E-844B-98EA-926DF7F2AB10}"/>
              </a:ext>
            </a:extLst>
          </p:cNvPr>
          <p:cNvSpPr/>
          <p:nvPr/>
        </p:nvSpPr>
        <p:spPr>
          <a:xfrm>
            <a:off x="-1" y="1713865"/>
            <a:ext cx="9144001" cy="597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a:extLst>
              <a:ext uri="{FF2B5EF4-FFF2-40B4-BE49-F238E27FC236}">
                <a16:creationId xmlns:a16="http://schemas.microsoft.com/office/drawing/2014/main" id="{D70917E3-85F0-6540-AE39-65670163E9D9}"/>
              </a:ext>
            </a:extLst>
          </p:cNvPr>
          <p:cNvCxnSpPr/>
          <p:nvPr/>
        </p:nvCxnSpPr>
        <p:spPr>
          <a:xfrm>
            <a:off x="3671248" y="2024936"/>
            <a:ext cx="2033516" cy="0"/>
          </a:xfrm>
          <a:prstGeom prst="straightConnector1">
            <a:avLst/>
          </a:prstGeom>
          <a:ln w="44450">
            <a:gradFill>
              <a:gsLst>
                <a:gs pos="0">
                  <a:schemeClr val="accent4"/>
                </a:gs>
                <a:gs pos="32000">
                  <a:schemeClr val="bg2"/>
                </a:gs>
                <a:gs pos="70000">
                  <a:schemeClr val="accent2"/>
                </a:gs>
                <a:gs pos="100000">
                  <a:schemeClr val="accent3"/>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1A56F32B-11CE-B447-AF86-2D6BDCF53060}"/>
              </a:ext>
            </a:extLst>
          </p:cNvPr>
          <p:cNvSpPr/>
          <p:nvPr/>
        </p:nvSpPr>
        <p:spPr>
          <a:xfrm>
            <a:off x="550314" y="1713865"/>
            <a:ext cx="2919816" cy="589964"/>
          </a:xfrm>
          <a:prstGeom prst="rect">
            <a:avLst/>
          </a:prstGeom>
        </p:spPr>
        <p:txBody>
          <a:bodyPr wrap="square" lIns="0" anchor="ctr" anchorCtr="0">
            <a:noAutofit/>
          </a:bodyPr>
          <a:lstStyle/>
          <a:p>
            <a:pPr algn="ctr"/>
            <a:r>
              <a:rPr lang="es-ES" dirty="0"/>
              <a:t>INDICADORES ADELANTADOS</a:t>
            </a:r>
          </a:p>
        </p:txBody>
      </p:sp>
      <p:sp>
        <p:nvSpPr>
          <p:cNvPr id="35" name="Rectángulo 34">
            <a:extLst>
              <a:ext uri="{FF2B5EF4-FFF2-40B4-BE49-F238E27FC236}">
                <a16:creationId xmlns:a16="http://schemas.microsoft.com/office/drawing/2014/main" id="{654A08AA-10EA-7447-99BE-BA503CD2D46D}"/>
              </a:ext>
            </a:extLst>
          </p:cNvPr>
          <p:cNvSpPr/>
          <p:nvPr/>
        </p:nvSpPr>
        <p:spPr>
          <a:xfrm>
            <a:off x="5773002" y="1713865"/>
            <a:ext cx="3201135" cy="589964"/>
          </a:xfrm>
          <a:prstGeom prst="rect">
            <a:avLst/>
          </a:prstGeom>
        </p:spPr>
        <p:txBody>
          <a:bodyPr wrap="square" lIns="0" anchor="ctr" anchorCtr="0">
            <a:noAutofit/>
          </a:bodyPr>
          <a:lstStyle/>
          <a:p>
            <a:pPr algn="ctr"/>
            <a:r>
              <a:rPr lang="es-ES" dirty="0"/>
              <a:t>INDICADORES CON REZAGO</a:t>
            </a:r>
          </a:p>
        </p:txBody>
      </p:sp>
      <p:sp>
        <p:nvSpPr>
          <p:cNvPr id="33" name="Shape 697">
            <a:extLst>
              <a:ext uri="{FF2B5EF4-FFF2-40B4-BE49-F238E27FC236}">
                <a16:creationId xmlns:a16="http://schemas.microsoft.com/office/drawing/2014/main" id="{CC8B6899-001A-4315-B639-96B1F4D2551B}"/>
              </a:ext>
            </a:extLst>
          </p:cNvPr>
          <p:cNvSpPr txBox="1"/>
          <p:nvPr/>
        </p:nvSpPr>
        <p:spPr>
          <a:xfrm>
            <a:off x="503478" y="2603381"/>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Oferta (t-h0)</a:t>
            </a:r>
          </a:p>
        </p:txBody>
      </p:sp>
      <p:sp>
        <p:nvSpPr>
          <p:cNvPr id="36" name="Shape 697">
            <a:extLst>
              <a:ext uri="{FF2B5EF4-FFF2-40B4-BE49-F238E27FC236}">
                <a16:creationId xmlns:a16="http://schemas.microsoft.com/office/drawing/2014/main" id="{FD1DDEAC-B4E5-4CA5-92A9-3F64133DF1A2}"/>
              </a:ext>
            </a:extLst>
          </p:cNvPr>
          <p:cNvSpPr txBox="1"/>
          <p:nvPr/>
        </p:nvSpPr>
        <p:spPr>
          <a:xfrm>
            <a:off x="499668" y="4229841"/>
            <a:ext cx="1697520" cy="387798"/>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spcBef>
                <a:spcPts val="0"/>
              </a:spcBef>
            </a:pPr>
            <a:r>
              <a:rPr lang="es-ES_tradnl" sz="1400" dirty="0">
                <a:solidFill>
                  <a:schemeClr val="accent4"/>
                </a:solidFill>
                <a:latin typeface="+mn-lt"/>
                <a:sym typeface="Open Sans"/>
              </a:rPr>
              <a:t>IDEALISTA</a:t>
            </a:r>
          </a:p>
          <a:p>
            <a:pPr>
              <a:spcBef>
                <a:spcPts val="0"/>
              </a:spcBef>
            </a:pPr>
            <a:r>
              <a:rPr lang="es-ES_tradnl" sz="1400" dirty="0">
                <a:solidFill>
                  <a:schemeClr val="accent4"/>
                </a:solidFill>
                <a:latin typeface="+mn-lt"/>
                <a:sym typeface="Open Sans"/>
              </a:rPr>
              <a:t>FOTOCASA</a:t>
            </a:r>
          </a:p>
        </p:txBody>
      </p:sp>
      <p:sp>
        <p:nvSpPr>
          <p:cNvPr id="37" name="Shape 697">
            <a:extLst>
              <a:ext uri="{FF2B5EF4-FFF2-40B4-BE49-F238E27FC236}">
                <a16:creationId xmlns:a16="http://schemas.microsoft.com/office/drawing/2014/main" id="{F3AF0B47-5991-4DF9-8090-556C2C86258C}"/>
              </a:ext>
            </a:extLst>
          </p:cNvPr>
          <p:cNvSpPr txBox="1"/>
          <p:nvPr/>
        </p:nvSpPr>
        <p:spPr>
          <a:xfrm>
            <a:off x="2761538" y="2603381"/>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Tasación (t)</a:t>
            </a:r>
          </a:p>
        </p:txBody>
      </p:sp>
      <p:sp>
        <p:nvSpPr>
          <p:cNvPr id="38" name="Shape 697">
            <a:extLst>
              <a:ext uri="{FF2B5EF4-FFF2-40B4-BE49-F238E27FC236}">
                <a16:creationId xmlns:a16="http://schemas.microsoft.com/office/drawing/2014/main" id="{F5C53E2D-E9FC-4DC0-ADBB-3F809DF22C6B}"/>
              </a:ext>
            </a:extLst>
          </p:cNvPr>
          <p:cNvSpPr txBox="1"/>
          <p:nvPr/>
        </p:nvSpPr>
        <p:spPr>
          <a:xfrm>
            <a:off x="2761538" y="3483061"/>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MITMA</a:t>
            </a:r>
          </a:p>
        </p:txBody>
      </p:sp>
      <p:sp>
        <p:nvSpPr>
          <p:cNvPr id="40" name="Shape 697">
            <a:extLst>
              <a:ext uri="{FF2B5EF4-FFF2-40B4-BE49-F238E27FC236}">
                <a16:creationId xmlns:a16="http://schemas.microsoft.com/office/drawing/2014/main" id="{71BD31C6-43AF-402E-A86F-378836425E91}"/>
              </a:ext>
            </a:extLst>
          </p:cNvPr>
          <p:cNvSpPr txBox="1"/>
          <p:nvPr/>
        </p:nvSpPr>
        <p:spPr>
          <a:xfrm>
            <a:off x="2761538" y="4229841"/>
            <a:ext cx="1697520" cy="387798"/>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spcBef>
                <a:spcPts val="0"/>
              </a:spcBef>
            </a:pPr>
            <a:r>
              <a:rPr lang="es-ES_tradnl" sz="1400" dirty="0">
                <a:solidFill>
                  <a:schemeClr val="accent4"/>
                </a:solidFill>
                <a:latin typeface="+mn-lt"/>
                <a:sym typeface="Open Sans"/>
              </a:rPr>
              <a:t>TINSA</a:t>
            </a:r>
          </a:p>
          <a:p>
            <a:pPr>
              <a:spcBef>
                <a:spcPts val="0"/>
              </a:spcBef>
            </a:pPr>
            <a:r>
              <a:rPr lang="es-ES_tradnl" sz="1400" dirty="0">
                <a:solidFill>
                  <a:schemeClr val="accent4"/>
                </a:solidFill>
                <a:latin typeface="+mn-lt"/>
                <a:sym typeface="Open Sans"/>
              </a:rPr>
              <a:t>BBVA</a:t>
            </a:r>
          </a:p>
        </p:txBody>
      </p:sp>
      <p:sp>
        <p:nvSpPr>
          <p:cNvPr id="41" name="Shape 697">
            <a:extLst>
              <a:ext uri="{FF2B5EF4-FFF2-40B4-BE49-F238E27FC236}">
                <a16:creationId xmlns:a16="http://schemas.microsoft.com/office/drawing/2014/main" id="{CCABB27E-73F3-4A1D-BB43-E62DD0DEB31D}"/>
              </a:ext>
            </a:extLst>
          </p:cNvPr>
          <p:cNvSpPr txBox="1"/>
          <p:nvPr/>
        </p:nvSpPr>
        <p:spPr>
          <a:xfrm>
            <a:off x="4998166" y="2603381"/>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Notarios (t+h1)</a:t>
            </a:r>
          </a:p>
        </p:txBody>
      </p:sp>
      <p:sp>
        <p:nvSpPr>
          <p:cNvPr id="42" name="Shape 697">
            <a:extLst>
              <a:ext uri="{FF2B5EF4-FFF2-40B4-BE49-F238E27FC236}">
                <a16:creationId xmlns:a16="http://schemas.microsoft.com/office/drawing/2014/main" id="{AF7CBBF4-817C-49B2-8EE4-9BB95780BB93}"/>
              </a:ext>
            </a:extLst>
          </p:cNvPr>
          <p:cNvSpPr txBox="1"/>
          <p:nvPr/>
        </p:nvSpPr>
        <p:spPr>
          <a:xfrm>
            <a:off x="5059126" y="4229841"/>
            <a:ext cx="1697520" cy="387798"/>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spcBef>
                <a:spcPts val="0"/>
              </a:spcBef>
            </a:pPr>
            <a:r>
              <a:rPr lang="es-ES_tradnl" sz="1400" dirty="0">
                <a:solidFill>
                  <a:schemeClr val="accent4"/>
                </a:solidFill>
                <a:latin typeface="+mn-lt"/>
                <a:sym typeface="Open Sans"/>
              </a:rPr>
              <a:t>INE</a:t>
            </a:r>
          </a:p>
          <a:p>
            <a:pPr>
              <a:spcBef>
                <a:spcPts val="0"/>
              </a:spcBef>
            </a:pPr>
            <a:r>
              <a:rPr lang="es-ES_tradnl" sz="1400" dirty="0">
                <a:solidFill>
                  <a:schemeClr val="accent4"/>
                </a:solidFill>
                <a:latin typeface="+mn-lt"/>
                <a:sym typeface="Open Sans"/>
              </a:rPr>
              <a:t>CIEN</a:t>
            </a:r>
          </a:p>
        </p:txBody>
      </p:sp>
      <p:sp>
        <p:nvSpPr>
          <p:cNvPr id="43" name="Shape 697">
            <a:extLst>
              <a:ext uri="{FF2B5EF4-FFF2-40B4-BE49-F238E27FC236}">
                <a16:creationId xmlns:a16="http://schemas.microsoft.com/office/drawing/2014/main" id="{4B6C2646-58B6-45A9-9699-2815FE023EDE}"/>
              </a:ext>
            </a:extLst>
          </p:cNvPr>
          <p:cNvSpPr txBox="1"/>
          <p:nvPr/>
        </p:nvSpPr>
        <p:spPr>
          <a:xfrm>
            <a:off x="7177146" y="2603381"/>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Registro (t+h2)</a:t>
            </a:r>
          </a:p>
        </p:txBody>
      </p:sp>
      <p:sp>
        <p:nvSpPr>
          <p:cNvPr id="44" name="Shape 697">
            <a:extLst>
              <a:ext uri="{FF2B5EF4-FFF2-40B4-BE49-F238E27FC236}">
                <a16:creationId xmlns:a16="http://schemas.microsoft.com/office/drawing/2014/main" id="{D0D9BFD2-BE96-4109-8D5F-CE7994022D7F}"/>
              </a:ext>
            </a:extLst>
          </p:cNvPr>
          <p:cNvSpPr txBox="1"/>
          <p:nvPr/>
        </p:nvSpPr>
        <p:spPr>
          <a:xfrm>
            <a:off x="7192386" y="4351447"/>
            <a:ext cx="1697520" cy="193899"/>
          </a:xfrm>
          <a:prstGeom prst="rect">
            <a:avLst/>
          </a:prstGeom>
        </p:spPr>
        <p:txBody>
          <a:bodyPr wrap="square" lIns="0" tIns="0" rIns="0" bIns="0">
            <a:spAutoFit/>
          </a:bodyPr>
          <a:lstStyle>
            <a:defPPr>
              <a:defRPr lang="es-ES_tradnl"/>
            </a:defPPr>
            <a:lvl1pPr algn="ctr" defTabSz="356599" eaLnBrk="0" hangingPunct="0">
              <a:lnSpc>
                <a:spcPct val="90000"/>
              </a:lnSpc>
              <a:spcBef>
                <a:spcPts val="600"/>
              </a:spcBef>
              <a:defRPr kumimoji="0" sz="600" b="0" i="0" u="none" strike="noStrike" cap="none" spc="0" normalizeH="0" baseline="0">
                <a:ln>
                  <a:noFill/>
                </a:ln>
                <a:solidFill>
                  <a:schemeClr val="accent2"/>
                </a:solidFill>
                <a:effectLst/>
                <a:uLnTx/>
                <a:uFillTx/>
                <a:latin typeface="BentonSansBBVA Medium" pitchFamily="50" charset="0"/>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sz="1400" dirty="0">
                <a:solidFill>
                  <a:schemeClr val="accent4"/>
                </a:solidFill>
                <a:latin typeface="+mn-lt"/>
                <a:sym typeface="Open Sans"/>
              </a:rPr>
              <a:t>REGISTRADORES</a:t>
            </a:r>
          </a:p>
        </p:txBody>
      </p:sp>
      <p:sp>
        <p:nvSpPr>
          <p:cNvPr id="6" name="Título 5">
            <a:extLst>
              <a:ext uri="{FF2B5EF4-FFF2-40B4-BE49-F238E27FC236}">
                <a16:creationId xmlns:a16="http://schemas.microsoft.com/office/drawing/2014/main" id="{AB31E536-1B4E-4090-9EF4-3B447772A60A}"/>
              </a:ext>
            </a:extLst>
          </p:cNvPr>
          <p:cNvSpPr>
            <a:spLocks noGrp="1"/>
          </p:cNvSpPr>
          <p:nvPr>
            <p:ph type="title"/>
          </p:nvPr>
        </p:nvSpPr>
        <p:spPr/>
        <p:txBody>
          <a:bodyPr/>
          <a:lstStyle/>
          <a:p>
            <a:r>
              <a:rPr lang="es-ES" spc="-50" dirty="0"/>
              <a:t>Por la naturaleza de los datos, cabría de esperar que los indicadores reflejasen información sobre el precio de la vivienda de distintos periodos</a:t>
            </a:r>
          </a:p>
        </p:txBody>
      </p:sp>
    </p:spTree>
    <p:extLst>
      <p:ext uri="{BB962C8B-B14F-4D97-AF65-F5344CB8AC3E}">
        <p14:creationId xmlns:p14="http://schemas.microsoft.com/office/powerpoint/2010/main" val="103065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noFill/>
          <a:ln>
            <a:noFill/>
          </a:ln>
        </p:spPr>
        <p:txBody>
          <a:bodyPr spcFirstLastPara="1" wrap="square" lIns="0" tIns="0" rIns="0" bIns="0" anchor="t" anchorCtr="0">
            <a:noAutofit/>
          </a:bodyPr>
          <a:lstStyle/>
          <a:p>
            <a:pPr>
              <a:lnSpc>
                <a:spcPct val="90000"/>
              </a:lnSpc>
            </a:pPr>
            <a:r>
              <a:rPr lang="es-ES" sz="2000" dirty="0"/>
              <a:t>Heterogeneidad de los indicadores de precios de la vivienda</a:t>
            </a:r>
          </a:p>
        </p:txBody>
      </p:sp>
      <p:sp>
        <p:nvSpPr>
          <p:cNvPr id="6" name="Google Shape;126;p18">
            <a:extLst>
              <a:ext uri="{FF2B5EF4-FFF2-40B4-BE49-F238E27FC236}">
                <a16:creationId xmlns:a16="http://schemas.microsoft.com/office/drawing/2014/main" id="{72695E70-57EA-8848-9D02-89D3407E4D44}"/>
              </a:ext>
            </a:extLst>
          </p:cNvPr>
          <p:cNvSpPr/>
          <p:nvPr/>
        </p:nvSpPr>
        <p:spPr>
          <a:xfrm>
            <a:off x="507573" y="1209718"/>
            <a:ext cx="8466565" cy="720517"/>
          </a:xfrm>
          <a:prstGeom prst="rect">
            <a:avLst/>
          </a:prstGeom>
          <a:noFill/>
          <a:ln>
            <a:noFill/>
          </a:ln>
        </p:spPr>
        <p:txBody>
          <a:bodyPr spcFirstLastPara="1" wrap="square" lIns="0" tIns="0" rIns="0" bIns="0" anchor="t" anchorCtr="0">
            <a:noAutofit/>
          </a:bodyPr>
          <a:lstStyle/>
          <a:p>
            <a:pPr>
              <a:spcAft>
                <a:spcPts val="1200"/>
              </a:spcAft>
              <a:buSzPct val="70000"/>
            </a:pPr>
            <a:r>
              <a:rPr lang="es-ES" spc="-20" dirty="0">
                <a:solidFill>
                  <a:schemeClr val="accent3">
                    <a:lumMod val="75000"/>
                  </a:schemeClr>
                </a:solidFill>
              </a:rPr>
              <a:t>La correlación entre los indicadores considerados es relativamente elevada. </a:t>
            </a:r>
            <a:r>
              <a:rPr lang="es-ES" spc="-20" dirty="0">
                <a:solidFill>
                  <a:schemeClr val="tx2"/>
                </a:solidFill>
              </a:rPr>
              <a:t>En particular, las correlaciones de los diferentes indicadores con el indicador objetivo (MITMA) son relativamente elevadas en todos los casos.</a:t>
            </a:r>
            <a:endParaRPr lang="en-US" spc="-20" dirty="0">
              <a:solidFill>
                <a:schemeClr val="tx2"/>
              </a:solidFill>
            </a:endParaRPr>
          </a:p>
        </p:txBody>
      </p:sp>
      <p:sp>
        <p:nvSpPr>
          <p:cNvPr id="7" name="Google Shape;71;p12"/>
          <p:cNvSpPr txBox="1"/>
          <p:nvPr/>
        </p:nvSpPr>
        <p:spPr>
          <a:xfrm>
            <a:off x="507573" y="1832698"/>
            <a:ext cx="3689945" cy="504825"/>
          </a:xfrm>
          <a:prstGeom prst="rect">
            <a:avLst/>
          </a:prstGeom>
          <a:no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COEFICIENTE DE CORRELACIÓN DE LOS </a:t>
            </a:r>
          </a:p>
          <a:p>
            <a:pPr lvl="0">
              <a:buClr>
                <a:srgbClr val="02A5A5"/>
              </a:buClr>
              <a:buSzPts val="1200"/>
            </a:pPr>
            <a:r>
              <a:rPr lang="es-ES" sz="1200" b="1" dirty="0">
                <a:solidFill>
                  <a:srgbClr val="02A5A5"/>
                </a:solidFill>
              </a:rPr>
              <a:t>INDICADORES DE PRECIOS</a:t>
            </a:r>
          </a:p>
          <a:p>
            <a:pPr lvl="0">
              <a:buClr>
                <a:srgbClr val="02A5A5"/>
              </a:buClr>
              <a:buSzPts val="1200"/>
            </a:pPr>
            <a:endParaRPr lang="es-ES" sz="1000" dirty="0">
              <a:solidFill>
                <a:srgbClr val="02A5A5"/>
              </a:solidFill>
            </a:endParaRPr>
          </a:p>
        </p:txBody>
      </p:sp>
      <p:sp>
        <p:nvSpPr>
          <p:cNvPr id="8" name="Google Shape;71;p12"/>
          <p:cNvSpPr txBox="1"/>
          <p:nvPr/>
        </p:nvSpPr>
        <p:spPr>
          <a:xfrm>
            <a:off x="5003800" y="1832698"/>
            <a:ext cx="3486972" cy="504825"/>
          </a:xfrm>
          <a:prstGeom prst="rect">
            <a:avLst/>
          </a:prstGeom>
          <a:noFill/>
          <a:ln>
            <a:noFill/>
          </a:ln>
        </p:spPr>
        <p:txBody>
          <a:bodyPr spcFirstLastPara="1" wrap="square" lIns="0" tIns="0" rIns="0" bIns="0" anchor="t" anchorCtr="0">
            <a:noAutofit/>
          </a:bodyPr>
          <a:lstStyle/>
          <a:p>
            <a:pPr lvl="0">
              <a:buClr>
                <a:srgbClr val="02A5A5"/>
              </a:buClr>
              <a:buSzPts val="1200"/>
            </a:pPr>
            <a:r>
              <a:rPr lang="es-ES" sz="1200" b="1" dirty="0">
                <a:solidFill>
                  <a:srgbClr val="02A5A5"/>
                </a:solidFill>
              </a:rPr>
              <a:t>INIDCADORES PRECIO DE LA VIVIENDA</a:t>
            </a:r>
          </a:p>
          <a:p>
            <a:pPr lvl="0">
              <a:buClr>
                <a:srgbClr val="02A5A5"/>
              </a:buClr>
              <a:buSzPts val="1200"/>
            </a:pPr>
            <a:r>
              <a:rPr lang="es-ES" sz="1000" dirty="0">
                <a:solidFill>
                  <a:srgbClr val="02A5A5"/>
                </a:solidFill>
              </a:rPr>
              <a:t>(TASA INTERANUAL, %)</a:t>
            </a:r>
          </a:p>
          <a:p>
            <a:pPr lvl="0">
              <a:buClr>
                <a:srgbClr val="02A5A5"/>
              </a:buClr>
              <a:buSzPts val="1200"/>
            </a:pPr>
            <a:endParaRPr lang="es-ES" sz="1000" dirty="0">
              <a:solidFill>
                <a:srgbClr val="02A5A5"/>
              </a:solidFill>
            </a:endParaRPr>
          </a:p>
        </p:txBody>
      </p:sp>
      <p:sp>
        <p:nvSpPr>
          <p:cNvPr id="11" name="Google Shape;70;p12">
            <a:extLst>
              <a:ext uri="{FF2B5EF4-FFF2-40B4-BE49-F238E27FC236}">
                <a16:creationId xmlns:a16="http://schemas.microsoft.com/office/drawing/2014/main" id="{49DE9F76-C00B-43AC-B986-8DF659313035}"/>
              </a:ext>
            </a:extLst>
          </p:cNvPr>
          <p:cNvSpPr txBox="1"/>
          <p:nvPr/>
        </p:nvSpPr>
        <p:spPr>
          <a:xfrm>
            <a:off x="499745" y="4849103"/>
            <a:ext cx="3971925" cy="126121"/>
          </a:xfrm>
          <a:prstGeom prst="rect">
            <a:avLst/>
          </a:prstGeom>
          <a:noFill/>
          <a:ln>
            <a:noFill/>
          </a:ln>
        </p:spPr>
        <p:txBody>
          <a:bodyPr spcFirstLastPara="1" wrap="square" lIns="0" tIns="0" rIns="0" bIns="0" anchor="b" anchorCtr="0">
            <a:noAutofit/>
          </a:bodyPr>
          <a:lstStyle/>
          <a:p>
            <a:pPr lvl="0"/>
            <a:r>
              <a:rPr lang="es-ES" sz="700" dirty="0">
                <a:solidFill>
                  <a:schemeClr val="tx2">
                    <a:lumMod val="50000"/>
                    <a:lumOff val="50000"/>
                  </a:schemeClr>
                </a:solidFill>
              </a:rPr>
              <a:t>Fuente: BBVA </a:t>
            </a:r>
            <a:r>
              <a:rPr lang="es-ES" sz="700" dirty="0" err="1">
                <a:solidFill>
                  <a:schemeClr val="tx2">
                    <a:lumMod val="50000"/>
                    <a:lumOff val="50000"/>
                  </a:schemeClr>
                </a:solidFill>
              </a:rPr>
              <a:t>Research</a:t>
            </a:r>
            <a:r>
              <a:rPr lang="es-ES" sz="700" dirty="0">
                <a:solidFill>
                  <a:schemeClr val="tx2">
                    <a:lumMod val="50000"/>
                    <a:lumOff val="50000"/>
                  </a:schemeClr>
                </a:solidFill>
              </a:rPr>
              <a:t>.</a:t>
            </a:r>
          </a:p>
        </p:txBody>
      </p:sp>
      <p:graphicFrame>
        <p:nvGraphicFramePr>
          <p:cNvPr id="5" name="Tabla 4">
            <a:extLst>
              <a:ext uri="{FF2B5EF4-FFF2-40B4-BE49-F238E27FC236}">
                <a16:creationId xmlns:a16="http://schemas.microsoft.com/office/drawing/2014/main" id="{7987B11E-59D4-4119-92D4-20E2DE6012F5}"/>
              </a:ext>
            </a:extLst>
          </p:cNvPr>
          <p:cNvGraphicFramePr>
            <a:graphicFrameLocks noGrp="1"/>
          </p:cNvGraphicFramePr>
          <p:nvPr>
            <p:extLst>
              <p:ext uri="{D42A27DB-BD31-4B8C-83A1-F6EECF244321}">
                <p14:modId xmlns:p14="http://schemas.microsoft.com/office/powerpoint/2010/main" val="1759633300"/>
              </p:ext>
            </p:extLst>
          </p:nvPr>
        </p:nvGraphicFramePr>
        <p:xfrm>
          <a:off x="515189" y="2277582"/>
          <a:ext cx="3956481" cy="2510716"/>
        </p:xfrm>
        <a:graphic>
          <a:graphicData uri="http://schemas.openxmlformats.org/drawingml/2006/table">
            <a:tbl>
              <a:tblPr>
                <a:tableStyleId>{35BC8F2D-3D09-435D-AB4A-77FF656DEE00}</a:tableStyleId>
              </a:tblPr>
              <a:tblGrid>
                <a:gridCol w="439609">
                  <a:extLst>
                    <a:ext uri="{9D8B030D-6E8A-4147-A177-3AD203B41FA5}">
                      <a16:colId xmlns:a16="http://schemas.microsoft.com/office/drawing/2014/main" val="3400703612"/>
                    </a:ext>
                  </a:extLst>
                </a:gridCol>
                <a:gridCol w="439609">
                  <a:extLst>
                    <a:ext uri="{9D8B030D-6E8A-4147-A177-3AD203B41FA5}">
                      <a16:colId xmlns:a16="http://schemas.microsoft.com/office/drawing/2014/main" val="1644074109"/>
                    </a:ext>
                  </a:extLst>
                </a:gridCol>
                <a:gridCol w="439609">
                  <a:extLst>
                    <a:ext uri="{9D8B030D-6E8A-4147-A177-3AD203B41FA5}">
                      <a16:colId xmlns:a16="http://schemas.microsoft.com/office/drawing/2014/main" val="4274488971"/>
                    </a:ext>
                  </a:extLst>
                </a:gridCol>
                <a:gridCol w="439609">
                  <a:extLst>
                    <a:ext uri="{9D8B030D-6E8A-4147-A177-3AD203B41FA5}">
                      <a16:colId xmlns:a16="http://schemas.microsoft.com/office/drawing/2014/main" val="1307425239"/>
                    </a:ext>
                  </a:extLst>
                </a:gridCol>
                <a:gridCol w="439609">
                  <a:extLst>
                    <a:ext uri="{9D8B030D-6E8A-4147-A177-3AD203B41FA5}">
                      <a16:colId xmlns:a16="http://schemas.microsoft.com/office/drawing/2014/main" val="1171430069"/>
                    </a:ext>
                  </a:extLst>
                </a:gridCol>
                <a:gridCol w="439609">
                  <a:extLst>
                    <a:ext uri="{9D8B030D-6E8A-4147-A177-3AD203B41FA5}">
                      <a16:colId xmlns:a16="http://schemas.microsoft.com/office/drawing/2014/main" val="374543943"/>
                    </a:ext>
                  </a:extLst>
                </a:gridCol>
                <a:gridCol w="439609">
                  <a:extLst>
                    <a:ext uri="{9D8B030D-6E8A-4147-A177-3AD203B41FA5}">
                      <a16:colId xmlns:a16="http://schemas.microsoft.com/office/drawing/2014/main" val="394230947"/>
                    </a:ext>
                  </a:extLst>
                </a:gridCol>
                <a:gridCol w="439609">
                  <a:extLst>
                    <a:ext uri="{9D8B030D-6E8A-4147-A177-3AD203B41FA5}">
                      <a16:colId xmlns:a16="http://schemas.microsoft.com/office/drawing/2014/main" val="3003341181"/>
                    </a:ext>
                  </a:extLst>
                </a:gridCol>
                <a:gridCol w="439609">
                  <a:extLst>
                    <a:ext uri="{9D8B030D-6E8A-4147-A177-3AD203B41FA5}">
                      <a16:colId xmlns:a16="http://schemas.microsoft.com/office/drawing/2014/main" val="428921774"/>
                    </a:ext>
                  </a:extLst>
                </a:gridCol>
              </a:tblGrid>
              <a:tr h="166172">
                <a:tc>
                  <a:txBody>
                    <a:bodyPr/>
                    <a:lstStyle/>
                    <a:p>
                      <a:pPr algn="ctr" fontAlgn="ctr"/>
                      <a:r>
                        <a:rPr lang="es-ES" sz="900" u="none" strike="noStrike" dirty="0">
                          <a:effectLst/>
                        </a:rPr>
                        <a:t> </a:t>
                      </a:r>
                      <a:endParaRPr lang="es-ES" sz="900" b="1" i="0" u="none" strike="noStrike" dirty="0">
                        <a:solidFill>
                          <a:srgbClr val="FFFFFF"/>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MITMA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INE</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REG</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IDE</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a:solidFill>
                            <a:schemeClr val="bg1"/>
                          </a:solidFill>
                          <a:effectLst/>
                        </a:rPr>
                        <a:t>FOT</a:t>
                      </a:r>
                      <a:endParaRPr lang="es-ES" sz="900" b="1" i="0" u="none" strike="noStrike">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TINSA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CIEN</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tc>
                  <a:txBody>
                    <a:bodyPr/>
                    <a:lstStyle/>
                    <a:p>
                      <a:pPr algn="ctr" fontAlgn="ctr"/>
                      <a:r>
                        <a:rPr lang="es-ES" sz="900" b="1" u="none" strike="noStrike" dirty="0">
                          <a:solidFill>
                            <a:schemeClr val="bg1"/>
                          </a:solidFill>
                          <a:effectLst/>
                        </a:rPr>
                        <a:t>BBVA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43263"/>
                    </a:solidFill>
                  </a:tcPr>
                </a:tc>
                <a:extLst>
                  <a:ext uri="{0D108BD9-81ED-4DB2-BD59-A6C34878D82A}">
                    <a16:rowId xmlns:a16="http://schemas.microsoft.com/office/drawing/2014/main" val="713670480"/>
                  </a:ext>
                </a:extLst>
              </a:tr>
              <a:tr h="141471">
                <a:tc rowSpan="2">
                  <a:txBody>
                    <a:bodyPr/>
                    <a:lstStyle/>
                    <a:p>
                      <a:pPr algn="ctr" fontAlgn="ctr"/>
                      <a:r>
                        <a:rPr lang="es-ES" sz="900" b="1" u="none" strike="noStrike" dirty="0">
                          <a:solidFill>
                            <a:schemeClr val="bg1"/>
                          </a:solidFill>
                          <a:effectLst/>
                        </a:rPr>
                        <a:t>MITMA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dirty="0">
                          <a:solidFill>
                            <a:srgbClr val="666666"/>
                          </a:solidFill>
                          <a:effectLst/>
                        </a:rPr>
                        <a: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0,96</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0,92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0,96</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0,87</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0,80</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51752156"/>
                  </a:ext>
                </a:extLst>
              </a:tr>
              <a:tr h="141471">
                <a:tc vMerge="1">
                  <a:txBody>
                    <a:bodyPr/>
                    <a:lstStyle/>
                    <a:p>
                      <a:endParaRPr lang="es-ES"/>
                    </a:p>
                  </a:txBody>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763160206"/>
                  </a:ext>
                </a:extLst>
              </a:tr>
              <a:tr h="141471">
                <a:tc rowSpan="2">
                  <a:txBody>
                    <a:bodyPr/>
                    <a:lstStyle/>
                    <a:p>
                      <a:pPr algn="ctr" fontAlgn="ctr"/>
                      <a:r>
                        <a:rPr lang="es-ES" sz="900" b="1" u="none" strike="noStrike" dirty="0">
                          <a:solidFill>
                            <a:schemeClr val="bg1"/>
                          </a:solidFill>
                          <a:effectLst/>
                        </a:rPr>
                        <a:t>INE</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dirty="0">
                          <a:solidFill>
                            <a:srgbClr val="666666"/>
                          </a:solidFill>
                          <a:effectLst/>
                        </a:rPr>
                        <a:t>0,96</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0,90</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0,96</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0,94</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0,83</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56502647"/>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612510904"/>
                  </a:ext>
                </a:extLst>
              </a:tr>
              <a:tr h="141471">
                <a:tc rowSpan="2">
                  <a:txBody>
                    <a:bodyPr/>
                    <a:lstStyle/>
                    <a:p>
                      <a:pPr algn="ctr" fontAlgn="ctr"/>
                      <a:r>
                        <a:rPr lang="es-ES" sz="900" b="1" u="none" strike="noStrike" dirty="0">
                          <a:solidFill>
                            <a:schemeClr val="bg1"/>
                          </a:solidFill>
                          <a:effectLst/>
                        </a:rPr>
                        <a:t>REG</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0,95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0,88</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0,88</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73737338"/>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a:solidFill>
                            <a:srgbClr val="666666"/>
                          </a:solidFill>
                          <a:effectLst/>
                        </a:rPr>
                        <a:t>t+2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459691657"/>
                  </a:ext>
                </a:extLst>
              </a:tr>
              <a:tr h="141471">
                <a:tc rowSpan="2">
                  <a:txBody>
                    <a:bodyPr/>
                    <a:lstStyle/>
                    <a:p>
                      <a:pPr algn="ctr" fontAlgn="ctr"/>
                      <a:r>
                        <a:rPr lang="es-ES" sz="900" b="1" u="none" strike="noStrike" dirty="0">
                          <a:solidFill>
                            <a:schemeClr val="bg1"/>
                          </a:solidFill>
                          <a:effectLst/>
                        </a:rPr>
                        <a:t>IDE</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0,74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0,78</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58151674"/>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t-3</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622108170"/>
                  </a:ext>
                </a:extLst>
              </a:tr>
              <a:tr h="141471">
                <a:tc rowSpan="2">
                  <a:txBody>
                    <a:bodyPr/>
                    <a:lstStyle/>
                    <a:p>
                      <a:pPr algn="ctr" fontAlgn="ctr"/>
                      <a:r>
                        <a:rPr lang="es-ES" sz="900" b="1" u="none" strike="noStrike" dirty="0">
                          <a:solidFill>
                            <a:schemeClr val="bg1"/>
                          </a:solidFill>
                          <a:effectLst/>
                        </a:rPr>
                        <a:t>FOT</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0,92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0,89</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0,88</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0,97</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0,79</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5761784"/>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330834386"/>
                  </a:ext>
                </a:extLst>
              </a:tr>
              <a:tr h="141471">
                <a:tc rowSpan="2">
                  <a:txBody>
                    <a:bodyPr/>
                    <a:lstStyle/>
                    <a:p>
                      <a:pPr algn="ctr" fontAlgn="ctr"/>
                      <a:r>
                        <a:rPr lang="es-ES" sz="900" b="1" u="none" strike="noStrike" dirty="0">
                          <a:solidFill>
                            <a:schemeClr val="bg1"/>
                          </a:solidFill>
                          <a:effectLst/>
                        </a:rPr>
                        <a:t>TINSA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0,96</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0,96</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0,93</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0,96</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0,89</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0,83</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85104963"/>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536517403"/>
                  </a:ext>
                </a:extLst>
              </a:tr>
              <a:tr h="141471">
                <a:tc rowSpan="2">
                  <a:txBody>
                    <a:bodyPr/>
                    <a:lstStyle/>
                    <a:p>
                      <a:pPr algn="ctr" fontAlgn="ctr"/>
                      <a:r>
                        <a:rPr lang="es-ES" sz="900" b="1" u="none" strike="noStrike" dirty="0">
                          <a:solidFill>
                            <a:schemeClr val="bg1"/>
                          </a:solidFill>
                          <a:effectLst/>
                        </a:rPr>
                        <a:t>CIEN</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0,87</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0,94</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0,88</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0,75</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0,83</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0,90</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03872051"/>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a:solidFill>
                            <a:srgbClr val="666666"/>
                          </a:solidFill>
                          <a:effectLst/>
                        </a:rPr>
                        <a:t>t</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a:solidFill>
                            <a:srgbClr val="666666"/>
                          </a:solidFill>
                          <a:effectLst/>
                        </a:rPr>
                        <a:t>t+1</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t+3</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737112553"/>
                  </a:ext>
                </a:extLst>
              </a:tr>
              <a:tr h="141471">
                <a:tc rowSpan="2">
                  <a:txBody>
                    <a:bodyPr/>
                    <a:lstStyle/>
                    <a:p>
                      <a:pPr algn="ctr" fontAlgn="ctr"/>
                      <a:r>
                        <a:rPr lang="es-ES" sz="900" b="1" u="none" strike="noStrike" dirty="0">
                          <a:solidFill>
                            <a:schemeClr val="bg1"/>
                          </a:solidFill>
                          <a:effectLst/>
                        </a:rPr>
                        <a:t>BBVA</a:t>
                      </a:r>
                      <a:endParaRPr lang="es-ES" sz="900" b="1" i="0" u="none" strike="noStrike" dirty="0">
                        <a:solidFill>
                          <a:schemeClr val="bg1"/>
                        </a:solidFill>
                        <a:effectLst/>
                        <a:latin typeface="Calibri" panose="020F0502020204030204" pitchFamily="34" charset="0"/>
                      </a:endParaRPr>
                    </a:p>
                  </a:txBody>
                  <a:tcPr marL="9374" marR="9374" marT="9374" marB="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043263"/>
                    </a:solidFill>
                  </a:tcPr>
                </a:tc>
                <a:tc>
                  <a:txBody>
                    <a:bodyPr/>
                    <a:lstStyle/>
                    <a:p>
                      <a:pPr algn="ctr" fontAlgn="b"/>
                      <a:r>
                        <a:rPr lang="es-ES" sz="900" u="none" strike="noStrike">
                          <a:solidFill>
                            <a:srgbClr val="666666"/>
                          </a:solidFill>
                          <a:effectLst/>
                        </a:rPr>
                        <a:t>0,80</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0,83</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0,83</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0,77</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0,76</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a:solidFill>
                            <a:srgbClr val="666666"/>
                          </a:solidFill>
                          <a:effectLst/>
                        </a:rPr>
                        <a:t>0,82</a:t>
                      </a:r>
                      <a:endParaRPr lang="es-ES" sz="900" b="0" i="0" u="none" strike="noStrike">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0,81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s-ES" sz="900" u="none" strike="noStrike" dirty="0">
                          <a:solidFill>
                            <a:srgbClr val="666666"/>
                          </a:solidFill>
                          <a:effectLst/>
                        </a:rPr>
                        <a: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rgbClr val="C4C4C4"/>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5905581"/>
                  </a:ext>
                </a:extLst>
              </a:tr>
              <a:tr h="141471">
                <a:tc vMerge="1">
                  <a:txBody>
                    <a:bodyPr/>
                    <a:lstStyle/>
                    <a:p>
                      <a:endParaRPr lang="es-ES"/>
                    </a:p>
                  </a:txBody>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t+1</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t+2</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t-3</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fontAlgn="b"/>
                      <a:r>
                        <a:rPr lang="es-ES" sz="900" u="none" strike="noStrike" dirty="0">
                          <a:solidFill>
                            <a:srgbClr val="666666"/>
                          </a:solidFill>
                          <a:effectLst/>
                        </a:rPr>
                        <a:t> </a:t>
                      </a:r>
                      <a:endParaRPr lang="es-ES" sz="900" b="0" i="0" u="none" strike="noStrike" dirty="0">
                        <a:solidFill>
                          <a:srgbClr val="666666"/>
                        </a:solidFill>
                        <a:effectLst/>
                        <a:latin typeface="Calibri" panose="020F0502020204030204" pitchFamily="34" charset="0"/>
                      </a:endParaRPr>
                    </a:p>
                  </a:txBody>
                  <a:tcPr marL="9374" marR="9374" marT="9374"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rgbClr val="C4C4C4"/>
                      </a:solid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312473820"/>
                  </a:ext>
                </a:extLst>
              </a:tr>
            </a:tbl>
          </a:graphicData>
        </a:graphic>
      </p:graphicFrame>
      <p:pic>
        <p:nvPicPr>
          <p:cNvPr id="12" name="Imagen 11">
            <a:extLst>
              <a:ext uri="{FF2B5EF4-FFF2-40B4-BE49-F238E27FC236}">
                <a16:creationId xmlns:a16="http://schemas.microsoft.com/office/drawing/2014/main" id="{431A8456-42B5-45C5-B8EF-A6C7F1BA0A01}"/>
              </a:ext>
            </a:extLst>
          </p:cNvPr>
          <p:cNvPicPr>
            <a:picLocks noChangeAspect="1"/>
          </p:cNvPicPr>
          <p:nvPr/>
        </p:nvPicPr>
        <p:blipFill>
          <a:blip r:embed="rId3"/>
          <a:stretch>
            <a:fillRect/>
          </a:stretch>
        </p:blipFill>
        <p:spPr>
          <a:xfrm>
            <a:off x="4946484" y="2295109"/>
            <a:ext cx="3901778" cy="2517866"/>
          </a:xfrm>
          <a:prstGeom prst="rect">
            <a:avLst/>
          </a:prstGeom>
        </p:spPr>
      </p:pic>
    </p:spTree>
    <p:extLst>
      <p:ext uri="{BB962C8B-B14F-4D97-AF65-F5344CB8AC3E}">
        <p14:creationId xmlns:p14="http://schemas.microsoft.com/office/powerpoint/2010/main" val="1197297154"/>
      </p:ext>
    </p:extLst>
  </p:cSld>
  <p:clrMapOvr>
    <a:masterClrMapping/>
  </p:clrMapOvr>
</p:sld>
</file>

<file path=ppt/theme/theme1.xml><?xml version="1.0" encoding="utf-8"?>
<a:theme xmlns:a="http://schemas.openxmlformats.org/drawingml/2006/main" name="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BBVA PPT</Template>
  <TotalTime>6023</TotalTime>
  <Words>3308</Words>
  <Application>Microsoft Office PowerPoint</Application>
  <PresentationFormat>Presentación en pantalla (16:9)</PresentationFormat>
  <Paragraphs>663</Paragraphs>
  <Slides>25</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Cambria Math</vt:lpstr>
      <vt:lpstr>Lato</vt:lpstr>
      <vt:lpstr>Lato Black</vt:lpstr>
      <vt:lpstr>BBVA Plantilla 16-9</vt:lpstr>
      <vt:lpstr>Modelo de Indicadores Coincidentes para el Precio de la Vivienda </vt:lpstr>
      <vt:lpstr>Mensajes principales</vt:lpstr>
      <vt:lpstr>Presentación de PowerPoint</vt:lpstr>
      <vt:lpstr>Motivación</vt:lpstr>
      <vt:lpstr>Heterogeneidad de los indicadores de precios de la vivienda</vt:lpstr>
      <vt:lpstr>Indicadores de precios analizados</vt:lpstr>
      <vt:lpstr>Indicadores de precios analizados. El indicador BBVA</vt:lpstr>
      <vt:lpstr>Por la naturaleza de los datos, cabría de esperar que los indicadores reflejasen información sobre el precio de la vivienda de distintos periodos</vt:lpstr>
      <vt:lpstr>Heterogeneidad de los indicadores de precios de la vivienda</vt:lpstr>
      <vt:lpstr>Presentación de PowerPoint</vt:lpstr>
      <vt:lpstr>Modelos Dinámicos Factoriales Lineales (MDFL)</vt:lpstr>
      <vt:lpstr>Modelos Dinámicos Factoriales Lineales (MDFL)</vt:lpstr>
      <vt:lpstr>Modelos Dinámicos Factoriales Lineales (MDFL)  La introducción del indicador de alta frecuencia de BBVA en los modelos resulta estadísticamente significativa</vt:lpstr>
      <vt:lpstr>Modelos Dinámicos Factoriales Lineales (MDFL)  La introducción del indicador de alta frecuencia de BBVA en los modelos demuestra que aumenta la varianza explicada</vt:lpstr>
      <vt:lpstr>La Media Bayesiana de Modelos (MBM), herramienta para mejorar la predicción</vt:lpstr>
      <vt:lpstr>La Media Bayesiana de Modelos (MBM), herramienta para mejorar la predicción</vt:lpstr>
      <vt:lpstr>La Media Bayesiana de Modelos (MBM), herramienta para mejorar la predicción</vt:lpstr>
      <vt:lpstr>La Media Bayesiana de Modelos (MBM), herramienta para mejorar la predicción</vt:lpstr>
      <vt:lpstr>Mensajes principales</vt:lpstr>
      <vt:lpstr>Presentación de PowerPoint</vt:lpstr>
      <vt:lpstr>La Media Bayesiana de Modelos (MBM), herramienta para mejorar la predicción </vt:lpstr>
      <vt:lpstr>La Media Bayesiana de Modelos (MBM), herramienta para mejorar la predicción</vt:lpstr>
      <vt:lpstr>La Media Bayesiana de Modelos (MBM), herramienta para mejorar la predicción</vt:lpstr>
      <vt:lpstr>Aviso Legal</vt:lpstr>
      <vt:lpstr>Modelo de Indicadores Coincidentes para el Precio de la Vivienda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MICPVIV</dc:title>
  <cp:lastModifiedBy>Alvaro Cardenas</cp:lastModifiedBy>
  <cp:revision>1</cp:revision>
  <dcterms:modified xsi:type="dcterms:W3CDTF">2021-11-17T10:18:03Z</dcterms:modified>
</cp:coreProperties>
</file>