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5" r:id="rId30"/>
    <p:sldId id="294" r:id="rId31"/>
    <p:sldId id="285" r:id="rId32"/>
    <p:sldId id="286" r:id="rId33"/>
    <p:sldId id="287" r:id="rId34"/>
    <p:sldId id="288" r:id="rId35"/>
    <p:sldId id="289" r:id="rId36"/>
    <p:sldId id="293" r:id="rId37"/>
    <p:sldId id="291" r:id="rId38"/>
    <p:sldId id="292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UEL VAZQUEZ HERRERA" initials="" lastIdx="2" clrIdx="0"/>
  <p:cmAuthor id="1" name="DIEGO ALBERTO LOPEZ TAMAY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5A5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52568D-3191-409C-A1FE-55FFFFBD1CC0}">
  <a:tblStyle styleId="{5252568D-3191-409C-A1FE-55FFFFBD1C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4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iez\OneDrive\Documentos\RESEARCH\2023\noviembre\PPT%20M&#233;xico%20Regional%20Sectorial%2023S2\Gr&#225;ficos%20Presentaci&#243;n%20SSM%2023S2_ed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iez\OneDrive\Documentos\RESEARCH\2023\noviembre\PPT%20M&#233;xico%20Regional%20Sectorial%2023S2\Gr&#225;ficos%20Presentaci&#243;n%20SSM%2023S2_ed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iez\OneDrive\Documentos\RESEARCH\2023\noviembre\PPT%20M&#233;xico%20Regional%20Sectorial%2023S2\Gr&#225;ficos%20Presentaci&#243;n%20SSM%2023S2_ed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iez\OneDrive\Documentos\RESEARCH\2023\noviembre\PPT%20M&#233;xico%20Regional%20Sectorial%2023S2\Gr&#225;ficos%20Presentaci&#243;n%20SSM%2023S2_ed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iez\OneDrive\Documentos\RESEARCH\2023\noviembre\PPT%20M&#233;xico%20Regional%20Sectorial%2023S2\Gr&#225;ficos%20Presentaci&#243;n%20SSM%2023S2_ed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iez\OneDrive\Documentos\RESEARCH\2023\noviembre\PPT%20M&#233;xico%20Regional%20Sectorial%2023S2\Gr&#225;ficos%20Presentaci&#243;n%20SSM%2023S2_e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72493557859412E-2"/>
          <c:y val="2.9884265047329876E-2"/>
          <c:w val="0.95779732726074185"/>
          <c:h val="0.63072334345418812"/>
        </c:manualLayout>
      </c:layout>
      <c:lineChart>
        <c:grouping val="standard"/>
        <c:varyColors val="1"/>
        <c:ser>
          <c:idx val="0"/>
          <c:order val="0"/>
          <c:tx>
            <c:strRef>
              <c:f>Nearshoring_01!$C$1</c:f>
              <c:strCache>
                <c:ptCount val="1"/>
                <c:pt idx="0">
                  <c:v>México</c:v>
                </c:pt>
              </c:strCache>
            </c:strRef>
          </c:tx>
          <c:spPr>
            <a:ln w="38100" cmpd="sng">
              <a:solidFill>
                <a:srgbClr val="004481"/>
              </a:solidFill>
            </a:ln>
          </c:spPr>
          <c:marker>
            <c:symbol val="circle"/>
            <c:size val="5"/>
            <c:spPr>
              <a:solidFill>
                <a:srgbClr val="004481"/>
              </a:solidFill>
              <a:ln w="38100">
                <a:solidFill>
                  <a:srgbClr val="004481"/>
                </a:solidFill>
              </a:ln>
            </c:spPr>
          </c:marker>
          <c:cat>
            <c:numRef>
              <c:f>Nearshoring_01!$A$46:$A$57</c:f>
              <c:numCache>
                <c:formatCode>mmm"/"yy</c:formatCode>
                <c:ptCount val="12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</c:numCache>
            </c:numRef>
          </c:cat>
          <c:val>
            <c:numRef>
              <c:f>Nearshoring_01!$C$46:$C$57</c:f>
              <c:numCache>
                <c:formatCode>_-* #,##0.0_-;\-* #,##0.0_-;_-* "-"??_-;_-@</c:formatCode>
                <c:ptCount val="12"/>
                <c:pt idx="0">
                  <c:v>27.500299999999999</c:v>
                </c:pt>
                <c:pt idx="1">
                  <c:v>29.0608</c:v>
                </c:pt>
                <c:pt idx="2">
                  <c:v>30.933</c:v>
                </c:pt>
                <c:pt idx="3">
                  <c:v>29.273799999999998</c:v>
                </c:pt>
                <c:pt idx="4">
                  <c:v>30.8872</c:v>
                </c:pt>
                <c:pt idx="5">
                  <c:v>29.953499999999998</c:v>
                </c:pt>
                <c:pt idx="6">
                  <c:v>30.1934</c:v>
                </c:pt>
                <c:pt idx="7">
                  <c:v>31.907700000000002</c:v>
                </c:pt>
                <c:pt idx="8">
                  <c:v>30.228999999999999</c:v>
                </c:pt>
                <c:pt idx="9">
                  <c:v>31.111799999999999</c:v>
                </c:pt>
                <c:pt idx="10">
                  <c:v>27.485199999999999</c:v>
                </c:pt>
                <c:pt idx="11">
                  <c:v>27.558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23-4484-BD89-57FA022D9922}"/>
            </c:ext>
          </c:extLst>
        </c:ser>
        <c:ser>
          <c:idx val="1"/>
          <c:order val="1"/>
          <c:tx>
            <c:strRef>
              <c:f>Nearshoring_01!$D$1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mpd="sng">
              <a:solidFill>
                <a:srgbClr val="2DCCCD"/>
              </a:solidFill>
            </a:ln>
          </c:spPr>
          <c:marker>
            <c:symbol val="circle"/>
            <c:size val="5"/>
            <c:spPr>
              <a:solidFill>
                <a:srgbClr val="2DCCCD"/>
              </a:solidFill>
              <a:ln w="38100">
                <a:noFill/>
              </a:ln>
            </c:spPr>
          </c:marker>
          <c:cat>
            <c:numRef>
              <c:f>Nearshoring_01!$A$46:$A$57</c:f>
              <c:numCache>
                <c:formatCode>mmm"/"yy</c:formatCode>
                <c:ptCount val="12"/>
                <c:pt idx="0">
                  <c:v>43830</c:v>
                </c:pt>
                <c:pt idx="1">
                  <c:v>43799</c:v>
                </c:pt>
                <c:pt idx="2">
                  <c:v>43769</c:v>
                </c:pt>
                <c:pt idx="3">
                  <c:v>43738</c:v>
                </c:pt>
                <c:pt idx="4">
                  <c:v>43708</c:v>
                </c:pt>
                <c:pt idx="5">
                  <c:v>43677</c:v>
                </c:pt>
                <c:pt idx="6">
                  <c:v>43646</c:v>
                </c:pt>
                <c:pt idx="7">
                  <c:v>43616</c:v>
                </c:pt>
                <c:pt idx="8">
                  <c:v>43585</c:v>
                </c:pt>
                <c:pt idx="9">
                  <c:v>43555</c:v>
                </c:pt>
                <c:pt idx="10">
                  <c:v>43524</c:v>
                </c:pt>
                <c:pt idx="11">
                  <c:v>43496</c:v>
                </c:pt>
              </c:numCache>
            </c:numRef>
          </c:cat>
          <c:val>
            <c:numRef>
              <c:f>Nearshoring_01!$D$46:$D$57</c:f>
              <c:numCache>
                <c:formatCode>_-* #,##0.0_-;\-* #,##0.0_-;_-* "-"??_-;_-@</c:formatCode>
                <c:ptCount val="12"/>
                <c:pt idx="0">
                  <c:v>33.418099999999995</c:v>
                </c:pt>
                <c:pt idx="1">
                  <c:v>36.172899999999998</c:v>
                </c:pt>
                <c:pt idx="2">
                  <c:v>39.794899999999998</c:v>
                </c:pt>
                <c:pt idx="3">
                  <c:v>39.866699999999994</c:v>
                </c:pt>
                <c:pt idx="4">
                  <c:v>40.955599999999997</c:v>
                </c:pt>
                <c:pt idx="5">
                  <c:v>41.237199999999994</c:v>
                </c:pt>
                <c:pt idx="6">
                  <c:v>38.732999999999997</c:v>
                </c:pt>
                <c:pt idx="7">
                  <c:v>39.023900000000005</c:v>
                </c:pt>
                <c:pt idx="8">
                  <c:v>34.499499999999998</c:v>
                </c:pt>
                <c:pt idx="9">
                  <c:v>31.078700000000001</c:v>
                </c:pt>
                <c:pt idx="10">
                  <c:v>33.027800000000006</c:v>
                </c:pt>
                <c:pt idx="11">
                  <c:v>41.302500000000002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23-4484-BD89-57FA022D9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082462"/>
        <c:axId val="310709835"/>
      </c:lineChart>
      <c:dateAx>
        <c:axId val="113208246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 algn="ctr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[$-C0A]mmm\-yy;@" sourceLinked="0"/>
        <c:majorTickMark val="out"/>
        <c:minorTickMark val="none"/>
        <c:tickLblPos val="nextTo"/>
        <c:spPr>
          <a:ln w="3175" cap="flat" cmpd="sng" algn="ctr">
            <a:solidFill>
              <a:srgbClr val="D3D3D3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 lvl="0">
              <a:defRPr sz="1000" b="0">
                <a:solidFill>
                  <a:srgbClr val="072146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10709835"/>
        <c:crosses val="autoZero"/>
        <c:auto val="1"/>
        <c:lblOffset val="100"/>
        <c:baseTimeUnit val="months"/>
      </c:dateAx>
      <c:valAx>
        <c:axId val="310709835"/>
        <c:scaling>
          <c:orientation val="minMax"/>
          <c:max val="60"/>
        </c:scaling>
        <c:delete val="1"/>
        <c:axPos val="l"/>
        <c:majorGridlines>
          <c:spPr>
            <a:ln w="3175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lvl="0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1132082462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zero"/>
    <c:showDLblsOverMax val="1"/>
  </c:chart>
  <c:spPr>
    <a:noFill/>
    <a:ln w="6350">
      <a:noFill/>
    </a:ln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72493557859412E-2"/>
          <c:y val="2.9884265047329876E-2"/>
          <c:w val="0.95779732726074185"/>
          <c:h val="0.63072334345418812"/>
        </c:manualLayout>
      </c:layout>
      <c:lineChart>
        <c:grouping val="standard"/>
        <c:varyColors val="1"/>
        <c:ser>
          <c:idx val="0"/>
          <c:order val="0"/>
          <c:tx>
            <c:strRef>
              <c:f>Nearshoring_01!$C$1</c:f>
              <c:strCache>
                <c:ptCount val="1"/>
                <c:pt idx="0">
                  <c:v>México</c:v>
                </c:pt>
              </c:strCache>
            </c:strRef>
          </c:tx>
          <c:spPr>
            <a:ln w="38100" cmpd="sng">
              <a:solidFill>
                <a:srgbClr val="004481"/>
              </a:solidFill>
            </a:ln>
          </c:spPr>
          <c:marker>
            <c:symbol val="circle"/>
            <c:size val="5"/>
            <c:spPr>
              <a:solidFill>
                <a:srgbClr val="004481"/>
              </a:solidFill>
              <a:ln w="38100">
                <a:solidFill>
                  <a:srgbClr val="004481"/>
                </a:solidFill>
              </a:ln>
            </c:spPr>
          </c:marker>
          <c:cat>
            <c:numRef>
              <c:f>Nearshoring_01!$A$34:$A$45</c:f>
              <c:numCache>
                <c:formatCode>mmm"/"yy</c:formatCode>
                <c:ptCount val="12"/>
                <c:pt idx="0">
                  <c:v>44196</c:v>
                </c:pt>
                <c:pt idx="1">
                  <c:v>44165</c:v>
                </c:pt>
                <c:pt idx="2">
                  <c:v>44135</c:v>
                </c:pt>
                <c:pt idx="3">
                  <c:v>44104</c:v>
                </c:pt>
                <c:pt idx="4">
                  <c:v>44074</c:v>
                </c:pt>
                <c:pt idx="5">
                  <c:v>44043</c:v>
                </c:pt>
                <c:pt idx="6">
                  <c:v>44012</c:v>
                </c:pt>
                <c:pt idx="7">
                  <c:v>43982</c:v>
                </c:pt>
                <c:pt idx="8">
                  <c:v>43951</c:v>
                </c:pt>
                <c:pt idx="9">
                  <c:v>43921</c:v>
                </c:pt>
                <c:pt idx="10">
                  <c:v>43890</c:v>
                </c:pt>
                <c:pt idx="11">
                  <c:v>43861</c:v>
                </c:pt>
              </c:numCache>
            </c:numRef>
          </c:cat>
          <c:val>
            <c:numRef>
              <c:f>Nearshoring_01!$C$34:$C$45</c:f>
              <c:numCache>
                <c:formatCode>_-* #,##0.0_-;\-* #,##0.0_-;_-* "-"??_-;_-@</c:formatCode>
                <c:ptCount val="12"/>
                <c:pt idx="0">
                  <c:v>29.360900000000001</c:v>
                </c:pt>
                <c:pt idx="1">
                  <c:v>29.819700000000001</c:v>
                </c:pt>
                <c:pt idx="2">
                  <c:v>32.785499999999999</c:v>
                </c:pt>
                <c:pt idx="3">
                  <c:v>29.788</c:v>
                </c:pt>
                <c:pt idx="4">
                  <c:v>29.555599999999998</c:v>
                </c:pt>
                <c:pt idx="5">
                  <c:v>28.8782</c:v>
                </c:pt>
                <c:pt idx="6">
                  <c:v>25.672099999999997</c:v>
                </c:pt>
                <c:pt idx="7">
                  <c:v>14.8574</c:v>
                </c:pt>
                <c:pt idx="8">
                  <c:v>15.772</c:v>
                </c:pt>
                <c:pt idx="9">
                  <c:v>29.882099999999998</c:v>
                </c:pt>
                <c:pt idx="10">
                  <c:v>28.903200000000002</c:v>
                </c:pt>
                <c:pt idx="11">
                  <c:v>28.202300000000001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B5-4B6A-B853-0AFB89326162}"/>
            </c:ext>
          </c:extLst>
        </c:ser>
        <c:ser>
          <c:idx val="1"/>
          <c:order val="1"/>
          <c:tx>
            <c:strRef>
              <c:f>Nearshoring_01!$D$1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mpd="sng">
              <a:solidFill>
                <a:srgbClr val="2DCCCD"/>
              </a:solidFill>
            </a:ln>
          </c:spPr>
          <c:marker>
            <c:symbol val="circle"/>
            <c:size val="5"/>
            <c:spPr>
              <a:solidFill>
                <a:srgbClr val="2DCCCD"/>
              </a:solidFill>
              <a:ln w="38100">
                <a:noFill/>
              </a:ln>
            </c:spPr>
          </c:marker>
          <c:cat>
            <c:numRef>
              <c:f>Nearshoring_01!$A$34:$A$45</c:f>
              <c:numCache>
                <c:formatCode>mmm"/"yy</c:formatCode>
                <c:ptCount val="12"/>
                <c:pt idx="0">
                  <c:v>44196</c:v>
                </c:pt>
                <c:pt idx="1">
                  <c:v>44165</c:v>
                </c:pt>
                <c:pt idx="2">
                  <c:v>44135</c:v>
                </c:pt>
                <c:pt idx="3">
                  <c:v>44104</c:v>
                </c:pt>
                <c:pt idx="4">
                  <c:v>44074</c:v>
                </c:pt>
                <c:pt idx="5">
                  <c:v>44043</c:v>
                </c:pt>
                <c:pt idx="6">
                  <c:v>44012</c:v>
                </c:pt>
                <c:pt idx="7">
                  <c:v>43982</c:v>
                </c:pt>
                <c:pt idx="8">
                  <c:v>43951</c:v>
                </c:pt>
                <c:pt idx="9">
                  <c:v>43921</c:v>
                </c:pt>
                <c:pt idx="10">
                  <c:v>43890</c:v>
                </c:pt>
                <c:pt idx="11">
                  <c:v>43861</c:v>
                </c:pt>
              </c:numCache>
            </c:numRef>
          </c:cat>
          <c:val>
            <c:numRef>
              <c:f>Nearshoring_01!$D$34:$D$45</c:f>
              <c:numCache>
                <c:formatCode>_-* #,##0.0_-;\-* #,##0.0_-;_-* "-"??_-;_-@</c:formatCode>
                <c:ptCount val="12"/>
                <c:pt idx="0">
                  <c:v>41.626199999999997</c:v>
                </c:pt>
                <c:pt idx="1">
                  <c:v>44.700400000000002</c:v>
                </c:pt>
                <c:pt idx="2">
                  <c:v>44.654300000000006</c:v>
                </c:pt>
                <c:pt idx="3">
                  <c:v>41.0032</c:v>
                </c:pt>
                <c:pt idx="4">
                  <c:v>40.5989</c:v>
                </c:pt>
                <c:pt idx="5">
                  <c:v>40.469800000000006</c:v>
                </c:pt>
                <c:pt idx="6">
                  <c:v>37.286900000000003</c:v>
                </c:pt>
                <c:pt idx="7">
                  <c:v>36.3187</c:v>
                </c:pt>
                <c:pt idx="8">
                  <c:v>30.7301</c:v>
                </c:pt>
                <c:pt idx="9">
                  <c:v>19.638099999999998</c:v>
                </c:pt>
                <c:pt idx="10">
                  <c:v>22.576599999999999</c:v>
                </c:pt>
                <c:pt idx="11">
                  <c:v>32.944699999999997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B5-4B6A-B853-0AFB89326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082462"/>
        <c:axId val="310709835"/>
      </c:lineChart>
      <c:dateAx>
        <c:axId val="113208246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 algn="ctr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[$-C0A]mmm\-yy;@" sourceLinked="0"/>
        <c:majorTickMark val="out"/>
        <c:minorTickMark val="none"/>
        <c:tickLblPos val="nextTo"/>
        <c:spPr>
          <a:ln w="3175" cap="flat" cmpd="sng" algn="ctr">
            <a:solidFill>
              <a:srgbClr val="D3D3D3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 lvl="0">
              <a:defRPr sz="1000" b="0">
                <a:solidFill>
                  <a:srgbClr val="072146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10709835"/>
        <c:crosses val="autoZero"/>
        <c:auto val="1"/>
        <c:lblOffset val="100"/>
        <c:baseTimeUnit val="months"/>
      </c:dateAx>
      <c:valAx>
        <c:axId val="310709835"/>
        <c:scaling>
          <c:orientation val="minMax"/>
          <c:max val="60"/>
        </c:scaling>
        <c:delete val="1"/>
        <c:axPos val="l"/>
        <c:majorGridlines>
          <c:spPr>
            <a:ln w="3175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lvl="0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1132082462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zero"/>
    <c:showDLblsOverMax val="1"/>
  </c:chart>
  <c:spPr>
    <a:noFill/>
    <a:ln w="6350">
      <a:noFill/>
    </a:ln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72493557859412E-2"/>
          <c:y val="2.9884265047329876E-2"/>
          <c:w val="0.95779732726074185"/>
          <c:h val="0.63072334345418812"/>
        </c:manualLayout>
      </c:layout>
      <c:lineChart>
        <c:grouping val="standard"/>
        <c:varyColors val="1"/>
        <c:ser>
          <c:idx val="0"/>
          <c:order val="0"/>
          <c:tx>
            <c:strRef>
              <c:f>Nearshoring_01!$C$1</c:f>
              <c:strCache>
                <c:ptCount val="1"/>
                <c:pt idx="0">
                  <c:v>México</c:v>
                </c:pt>
              </c:strCache>
            </c:strRef>
          </c:tx>
          <c:spPr>
            <a:ln w="38100" cmpd="sng">
              <a:solidFill>
                <a:srgbClr val="004481"/>
              </a:solidFill>
            </a:ln>
          </c:spPr>
          <c:marker>
            <c:symbol val="circle"/>
            <c:size val="5"/>
            <c:spPr>
              <a:solidFill>
                <a:srgbClr val="004481"/>
              </a:solidFill>
              <a:ln w="38100">
                <a:solidFill>
                  <a:srgbClr val="004481"/>
                </a:solidFill>
              </a:ln>
            </c:spPr>
          </c:marker>
          <c:cat>
            <c:numRef>
              <c:f>Nearshoring_01!$A$22:$A$33</c:f>
              <c:numCache>
                <c:formatCode>mmm"/"yy</c:formatCode>
                <c:ptCount val="12"/>
                <c:pt idx="0">
                  <c:v>44561</c:v>
                </c:pt>
                <c:pt idx="1">
                  <c:v>44530</c:v>
                </c:pt>
                <c:pt idx="2">
                  <c:v>44500</c:v>
                </c:pt>
                <c:pt idx="3">
                  <c:v>44469</c:v>
                </c:pt>
                <c:pt idx="4">
                  <c:v>44439</c:v>
                </c:pt>
                <c:pt idx="5">
                  <c:v>44408</c:v>
                </c:pt>
                <c:pt idx="6">
                  <c:v>44377</c:v>
                </c:pt>
                <c:pt idx="7">
                  <c:v>44347</c:v>
                </c:pt>
                <c:pt idx="8">
                  <c:v>44316</c:v>
                </c:pt>
                <c:pt idx="9">
                  <c:v>44286</c:v>
                </c:pt>
                <c:pt idx="10">
                  <c:v>44255</c:v>
                </c:pt>
                <c:pt idx="11">
                  <c:v>44227</c:v>
                </c:pt>
              </c:numCache>
            </c:numRef>
          </c:cat>
          <c:val>
            <c:numRef>
              <c:f>Nearshoring_01!$C$22:$C$33</c:f>
              <c:numCache>
                <c:formatCode>_-* #,##0.0_-;\-* #,##0.0_-;_-* "-"??_-;_-@</c:formatCode>
                <c:ptCount val="12"/>
                <c:pt idx="0">
                  <c:v>32.990499999999997</c:v>
                </c:pt>
                <c:pt idx="1">
                  <c:v>34.472000000000001</c:v>
                </c:pt>
                <c:pt idx="2">
                  <c:v>34.140999999999998</c:v>
                </c:pt>
                <c:pt idx="3">
                  <c:v>31.830500000000001</c:v>
                </c:pt>
                <c:pt idx="4">
                  <c:v>31.9587</c:v>
                </c:pt>
                <c:pt idx="5">
                  <c:v>31.819200000000002</c:v>
                </c:pt>
                <c:pt idx="6">
                  <c:v>32.778400000000005</c:v>
                </c:pt>
                <c:pt idx="7">
                  <c:v>31.110700000000001</c:v>
                </c:pt>
                <c:pt idx="8">
                  <c:v>31.994</c:v>
                </c:pt>
                <c:pt idx="9">
                  <c:v>33.314999999999998</c:v>
                </c:pt>
                <c:pt idx="10">
                  <c:v>27.202000000000002</c:v>
                </c:pt>
                <c:pt idx="11">
                  <c:v>28.976800000000001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B7-4FB3-9DCA-C08441DBB51D}"/>
            </c:ext>
          </c:extLst>
        </c:ser>
        <c:ser>
          <c:idx val="1"/>
          <c:order val="1"/>
          <c:tx>
            <c:strRef>
              <c:f>Nearshoring_01!$D$1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mpd="sng">
              <a:solidFill>
                <a:srgbClr val="2DCCCD"/>
              </a:solidFill>
            </a:ln>
          </c:spPr>
          <c:marker>
            <c:symbol val="circle"/>
            <c:size val="5"/>
            <c:spPr>
              <a:solidFill>
                <a:srgbClr val="2DCCCD"/>
              </a:solidFill>
              <a:ln w="38100">
                <a:noFill/>
              </a:ln>
            </c:spPr>
          </c:marker>
          <c:cat>
            <c:numRef>
              <c:f>Nearshoring_01!$A$22:$A$33</c:f>
              <c:numCache>
                <c:formatCode>mmm"/"yy</c:formatCode>
                <c:ptCount val="12"/>
                <c:pt idx="0">
                  <c:v>44561</c:v>
                </c:pt>
                <c:pt idx="1">
                  <c:v>44530</c:v>
                </c:pt>
                <c:pt idx="2">
                  <c:v>44500</c:v>
                </c:pt>
                <c:pt idx="3">
                  <c:v>44469</c:v>
                </c:pt>
                <c:pt idx="4">
                  <c:v>44439</c:v>
                </c:pt>
                <c:pt idx="5">
                  <c:v>44408</c:v>
                </c:pt>
                <c:pt idx="6">
                  <c:v>44377</c:v>
                </c:pt>
                <c:pt idx="7">
                  <c:v>44347</c:v>
                </c:pt>
                <c:pt idx="8">
                  <c:v>44316</c:v>
                </c:pt>
                <c:pt idx="9">
                  <c:v>44286</c:v>
                </c:pt>
                <c:pt idx="10">
                  <c:v>44255</c:v>
                </c:pt>
                <c:pt idx="11">
                  <c:v>44227</c:v>
                </c:pt>
              </c:numCache>
            </c:numRef>
          </c:cat>
          <c:val>
            <c:numRef>
              <c:f>Nearshoring_01!$D$22:$D$33</c:f>
              <c:numCache>
                <c:formatCode>_-* #,##0.0_-;\-* #,##0.0_-;_-* "-"??_-;_-@</c:formatCode>
                <c:ptCount val="12"/>
                <c:pt idx="0">
                  <c:v>49.404499999999999</c:v>
                </c:pt>
                <c:pt idx="1">
                  <c:v>48.222199999999994</c:v>
                </c:pt>
                <c:pt idx="2">
                  <c:v>47.909500000000001</c:v>
                </c:pt>
                <c:pt idx="3">
                  <c:v>47.334300000000006</c:v>
                </c:pt>
                <c:pt idx="4">
                  <c:v>42.868000000000002</c:v>
                </c:pt>
                <c:pt idx="5">
                  <c:v>40.286999999999999</c:v>
                </c:pt>
                <c:pt idx="6">
                  <c:v>39.785800000000002</c:v>
                </c:pt>
                <c:pt idx="7">
                  <c:v>38.494999999999997</c:v>
                </c:pt>
                <c:pt idx="8">
                  <c:v>37.374300000000005</c:v>
                </c:pt>
                <c:pt idx="9">
                  <c:v>39.943400000000004</c:v>
                </c:pt>
                <c:pt idx="10">
                  <c:v>33.824599999999997</c:v>
                </c:pt>
                <c:pt idx="11">
                  <c:v>38.837400000000002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B7-4FB3-9DCA-C08441DBB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082462"/>
        <c:axId val="310709835"/>
      </c:lineChart>
      <c:dateAx>
        <c:axId val="113208246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 algn="ctr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[$-C0A]mmm\-yy;@" sourceLinked="0"/>
        <c:majorTickMark val="out"/>
        <c:minorTickMark val="none"/>
        <c:tickLblPos val="nextTo"/>
        <c:spPr>
          <a:ln w="3175" cap="flat" cmpd="sng" algn="ctr">
            <a:solidFill>
              <a:srgbClr val="D3D3D3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 lvl="0">
              <a:defRPr sz="1000" b="0">
                <a:solidFill>
                  <a:srgbClr val="072146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10709835"/>
        <c:crosses val="autoZero"/>
        <c:auto val="1"/>
        <c:lblOffset val="100"/>
        <c:baseTimeUnit val="months"/>
      </c:dateAx>
      <c:valAx>
        <c:axId val="310709835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lvl="0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1132082462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zero"/>
    <c:showDLblsOverMax val="1"/>
  </c:chart>
  <c:spPr>
    <a:noFill/>
    <a:ln w="6350">
      <a:noFill/>
    </a:ln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72493557859412E-2"/>
          <c:y val="2.9884265047329876E-2"/>
          <c:w val="0.95779732726074185"/>
          <c:h val="0.63072334345418812"/>
        </c:manualLayout>
      </c:layout>
      <c:lineChart>
        <c:grouping val="standard"/>
        <c:varyColors val="1"/>
        <c:ser>
          <c:idx val="0"/>
          <c:order val="0"/>
          <c:tx>
            <c:strRef>
              <c:f>Nearshoring_01!$C$1</c:f>
              <c:strCache>
                <c:ptCount val="1"/>
                <c:pt idx="0">
                  <c:v>México</c:v>
                </c:pt>
              </c:strCache>
            </c:strRef>
          </c:tx>
          <c:spPr>
            <a:ln w="38100" cmpd="sng">
              <a:solidFill>
                <a:srgbClr val="004481"/>
              </a:solidFill>
            </a:ln>
          </c:spPr>
          <c:marker>
            <c:symbol val="circle"/>
            <c:size val="5"/>
            <c:spPr>
              <a:solidFill>
                <a:srgbClr val="004481"/>
              </a:solidFill>
              <a:ln w="38100">
                <a:solidFill>
                  <a:srgbClr val="004481"/>
                </a:solidFill>
              </a:ln>
            </c:spPr>
          </c:marker>
          <c:cat>
            <c:numRef>
              <c:f>Nearshoring_01!$A$10:$A$21</c:f>
              <c:numCache>
                <c:formatCode>mmm"/"yy</c:formatCode>
                <c:ptCount val="12"/>
                <c:pt idx="0">
                  <c:v>44926</c:v>
                </c:pt>
                <c:pt idx="1">
                  <c:v>44895</c:v>
                </c:pt>
                <c:pt idx="2">
                  <c:v>44865</c:v>
                </c:pt>
                <c:pt idx="3">
                  <c:v>44834</c:v>
                </c:pt>
                <c:pt idx="4">
                  <c:v>44804</c:v>
                </c:pt>
                <c:pt idx="5">
                  <c:v>44773</c:v>
                </c:pt>
                <c:pt idx="6">
                  <c:v>44742</c:v>
                </c:pt>
                <c:pt idx="7">
                  <c:v>44712</c:v>
                </c:pt>
                <c:pt idx="8">
                  <c:v>44681</c:v>
                </c:pt>
                <c:pt idx="9">
                  <c:v>44651</c:v>
                </c:pt>
                <c:pt idx="10">
                  <c:v>44620</c:v>
                </c:pt>
                <c:pt idx="11">
                  <c:v>44592</c:v>
                </c:pt>
              </c:numCache>
            </c:numRef>
          </c:cat>
          <c:val>
            <c:numRef>
              <c:f>Nearshoring_01!$C$10:$C$21</c:f>
              <c:numCache>
                <c:formatCode>_-* #,##0.0_-;\-* #,##0.0_-;_-* "-"??_-;_-@</c:formatCode>
                <c:ptCount val="12"/>
                <c:pt idx="0">
                  <c:v>36.012099999999997</c:v>
                </c:pt>
                <c:pt idx="1">
                  <c:v>36.825900000000004</c:v>
                </c:pt>
                <c:pt idx="2">
                  <c:v>40.370199999999997</c:v>
                </c:pt>
                <c:pt idx="3">
                  <c:v>39.566000000000003</c:v>
                </c:pt>
                <c:pt idx="4">
                  <c:v>40.217400000000005</c:v>
                </c:pt>
                <c:pt idx="5">
                  <c:v>37.868400000000001</c:v>
                </c:pt>
                <c:pt idx="6">
                  <c:v>39.367699999999999</c:v>
                </c:pt>
                <c:pt idx="7">
                  <c:v>39.463200000000001</c:v>
                </c:pt>
                <c:pt idx="8">
                  <c:v>38.872300000000003</c:v>
                </c:pt>
                <c:pt idx="9">
                  <c:v>40.243699999999997</c:v>
                </c:pt>
                <c:pt idx="10">
                  <c:v>32.693799999999996</c:v>
                </c:pt>
                <c:pt idx="11">
                  <c:v>33.274000000000001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47-4F6D-8978-546A384FB83F}"/>
            </c:ext>
          </c:extLst>
        </c:ser>
        <c:ser>
          <c:idx val="1"/>
          <c:order val="1"/>
          <c:tx>
            <c:strRef>
              <c:f>Nearshoring_01!$D$1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mpd="sng">
              <a:solidFill>
                <a:srgbClr val="2DCCCD"/>
              </a:solidFill>
            </a:ln>
          </c:spPr>
          <c:marker>
            <c:symbol val="circle"/>
            <c:size val="5"/>
            <c:spPr>
              <a:solidFill>
                <a:srgbClr val="2DCCCD"/>
              </a:solidFill>
              <a:ln w="38100">
                <a:noFill/>
              </a:ln>
            </c:spPr>
          </c:marker>
          <c:cat>
            <c:numRef>
              <c:f>Nearshoring_01!$A$10:$A$21</c:f>
              <c:numCache>
                <c:formatCode>mmm"/"yy</c:formatCode>
                <c:ptCount val="12"/>
                <c:pt idx="0">
                  <c:v>44926</c:v>
                </c:pt>
                <c:pt idx="1">
                  <c:v>44895</c:v>
                </c:pt>
                <c:pt idx="2">
                  <c:v>44865</c:v>
                </c:pt>
                <c:pt idx="3">
                  <c:v>44834</c:v>
                </c:pt>
                <c:pt idx="4">
                  <c:v>44804</c:v>
                </c:pt>
                <c:pt idx="5">
                  <c:v>44773</c:v>
                </c:pt>
                <c:pt idx="6">
                  <c:v>44742</c:v>
                </c:pt>
                <c:pt idx="7">
                  <c:v>44712</c:v>
                </c:pt>
                <c:pt idx="8">
                  <c:v>44681</c:v>
                </c:pt>
                <c:pt idx="9">
                  <c:v>44651</c:v>
                </c:pt>
                <c:pt idx="10">
                  <c:v>44620</c:v>
                </c:pt>
                <c:pt idx="11">
                  <c:v>44592</c:v>
                </c:pt>
              </c:numCache>
            </c:numRef>
          </c:cat>
          <c:val>
            <c:numRef>
              <c:f>Nearshoring_01!$D$10:$D$21</c:f>
              <c:numCache>
                <c:formatCode>_-* #,##0.0_-;\-* #,##0.0_-;_-* "-"??_-;_-@</c:formatCode>
                <c:ptCount val="12"/>
                <c:pt idx="0">
                  <c:v>37.228199999999994</c:v>
                </c:pt>
                <c:pt idx="1">
                  <c:v>36.902200000000001</c:v>
                </c:pt>
                <c:pt idx="2">
                  <c:v>44.605699999999999</c:v>
                </c:pt>
                <c:pt idx="3">
                  <c:v>49.2502</c:v>
                </c:pt>
                <c:pt idx="4">
                  <c:v>50.380199999999995</c:v>
                </c:pt>
                <c:pt idx="5">
                  <c:v>46.569699999999997</c:v>
                </c:pt>
                <c:pt idx="6">
                  <c:v>48.532199999999996</c:v>
                </c:pt>
                <c:pt idx="7">
                  <c:v>43.810900000000004</c:v>
                </c:pt>
                <c:pt idx="8">
                  <c:v>41.751300000000001</c:v>
                </c:pt>
                <c:pt idx="9">
                  <c:v>47.299900000000001</c:v>
                </c:pt>
                <c:pt idx="10">
                  <c:v>42.277099999999997</c:v>
                </c:pt>
                <c:pt idx="11">
                  <c:v>47.6995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47-4F6D-8978-546A384FB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082462"/>
        <c:axId val="310709835"/>
      </c:lineChart>
      <c:dateAx>
        <c:axId val="113208246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 algn="ctr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[$-C0A]mmm\-yy;@" sourceLinked="0"/>
        <c:majorTickMark val="out"/>
        <c:minorTickMark val="none"/>
        <c:tickLblPos val="nextTo"/>
        <c:spPr>
          <a:ln w="3175" cap="flat" cmpd="sng" algn="ctr">
            <a:solidFill>
              <a:srgbClr val="D3D3D3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 lvl="0">
              <a:defRPr sz="1000" b="0">
                <a:solidFill>
                  <a:srgbClr val="072146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10709835"/>
        <c:crosses val="autoZero"/>
        <c:auto val="1"/>
        <c:lblOffset val="100"/>
        <c:baseTimeUnit val="months"/>
      </c:dateAx>
      <c:valAx>
        <c:axId val="310709835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lvl="0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1132082462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zero"/>
    <c:showDLblsOverMax val="1"/>
  </c:chart>
  <c:spPr>
    <a:noFill/>
    <a:ln w="6350">
      <a:noFill/>
    </a:ln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72493557859412E-2"/>
          <c:y val="2.9884265047329876E-2"/>
          <c:w val="0.95779732726074185"/>
          <c:h val="0.63072334345418812"/>
        </c:manualLayout>
      </c:layout>
      <c:lineChart>
        <c:grouping val="standard"/>
        <c:varyColors val="1"/>
        <c:ser>
          <c:idx val="0"/>
          <c:order val="0"/>
          <c:tx>
            <c:strRef>
              <c:f>Nearshoring_01!$C$1</c:f>
              <c:strCache>
                <c:ptCount val="1"/>
                <c:pt idx="0">
                  <c:v>México</c:v>
                </c:pt>
              </c:strCache>
            </c:strRef>
          </c:tx>
          <c:spPr>
            <a:ln w="38100" cmpd="sng">
              <a:solidFill>
                <a:srgbClr val="004481"/>
              </a:solidFill>
            </a:ln>
          </c:spPr>
          <c:marker>
            <c:symbol val="circle"/>
            <c:size val="5"/>
            <c:spPr>
              <a:solidFill>
                <a:srgbClr val="004481"/>
              </a:solidFill>
              <a:ln w="38100">
                <a:solidFill>
                  <a:srgbClr val="004481"/>
                </a:solidFill>
              </a:ln>
            </c:spPr>
          </c:marker>
          <c:cat>
            <c:numRef>
              <c:f>Nearshoring_01!$A$2:$A$9</c:f>
              <c:numCache>
                <c:formatCode>mmm"/"yy</c:formatCode>
                <c:ptCount val="8"/>
                <c:pt idx="0">
                  <c:v>45169</c:v>
                </c:pt>
                <c:pt idx="1">
                  <c:v>45138</c:v>
                </c:pt>
                <c:pt idx="2">
                  <c:v>45107</c:v>
                </c:pt>
                <c:pt idx="3">
                  <c:v>45077</c:v>
                </c:pt>
                <c:pt idx="4">
                  <c:v>45046</c:v>
                </c:pt>
                <c:pt idx="5">
                  <c:v>45016</c:v>
                </c:pt>
                <c:pt idx="6">
                  <c:v>44985</c:v>
                </c:pt>
                <c:pt idx="7">
                  <c:v>44957</c:v>
                </c:pt>
              </c:numCache>
            </c:numRef>
          </c:cat>
          <c:val>
            <c:numRef>
              <c:f>Nearshoring_01!$C$2:$C$9</c:f>
              <c:numCache>
                <c:formatCode>_-* #,##0.0_-;\-* #,##0.0_-;_-* "-"??_-;_-@</c:formatCode>
                <c:ptCount val="8"/>
                <c:pt idx="0">
                  <c:v>41.758600000000001</c:v>
                </c:pt>
                <c:pt idx="1">
                  <c:v>38.9039</c:v>
                </c:pt>
                <c:pt idx="2">
                  <c:v>41.099599999999995</c:v>
                </c:pt>
                <c:pt idx="3">
                  <c:v>41.376800000000003</c:v>
                </c:pt>
                <c:pt idx="4">
                  <c:v>38.0762</c:v>
                </c:pt>
                <c:pt idx="5">
                  <c:v>42.8245</c:v>
                </c:pt>
                <c:pt idx="6">
                  <c:v>35.6815</c:v>
                </c:pt>
                <c:pt idx="7">
                  <c:v>36.9876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4E-4212-80B7-EE74C35732E1}"/>
            </c:ext>
          </c:extLst>
        </c:ser>
        <c:ser>
          <c:idx val="1"/>
          <c:order val="1"/>
          <c:tx>
            <c:strRef>
              <c:f>Nearshoring_01!$D$1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mpd="sng">
              <a:solidFill>
                <a:srgbClr val="2DCCCD"/>
              </a:solidFill>
            </a:ln>
          </c:spPr>
          <c:marker>
            <c:symbol val="circle"/>
            <c:size val="5"/>
            <c:spPr>
              <a:solidFill>
                <a:srgbClr val="2DCCCD"/>
              </a:solidFill>
              <a:ln w="38100">
                <a:noFill/>
              </a:ln>
            </c:spPr>
          </c:marker>
          <c:cat>
            <c:numRef>
              <c:f>Nearshoring_01!$A$2:$A$9</c:f>
              <c:numCache>
                <c:formatCode>mmm"/"yy</c:formatCode>
                <c:ptCount val="8"/>
                <c:pt idx="0">
                  <c:v>45169</c:v>
                </c:pt>
                <c:pt idx="1">
                  <c:v>45138</c:v>
                </c:pt>
                <c:pt idx="2">
                  <c:v>45107</c:v>
                </c:pt>
                <c:pt idx="3">
                  <c:v>45077</c:v>
                </c:pt>
                <c:pt idx="4">
                  <c:v>45046</c:v>
                </c:pt>
                <c:pt idx="5">
                  <c:v>45016</c:v>
                </c:pt>
                <c:pt idx="6">
                  <c:v>44985</c:v>
                </c:pt>
                <c:pt idx="7">
                  <c:v>44957</c:v>
                </c:pt>
              </c:numCache>
            </c:numRef>
          </c:cat>
          <c:val>
            <c:numRef>
              <c:f>Nearshoring_01!$D$2:$D$9</c:f>
              <c:numCache>
                <c:formatCode>_-* #,##0.0_-;\-* #,##0.0_-;_-* "-"??_-;_-@</c:formatCode>
                <c:ptCount val="8"/>
                <c:pt idx="0">
                  <c:v>36.724699999999999</c:v>
                </c:pt>
                <c:pt idx="1">
                  <c:v>36.099499999999999</c:v>
                </c:pt>
                <c:pt idx="2">
                  <c:v>34.334099999999999</c:v>
                </c:pt>
                <c:pt idx="3">
                  <c:v>35.890599999999999</c:v>
                </c:pt>
                <c:pt idx="4">
                  <c:v>33.077300000000001</c:v>
                </c:pt>
                <c:pt idx="5">
                  <c:v>30.7897</c:v>
                </c:pt>
                <c:pt idx="6">
                  <c:v>30.6206</c:v>
                </c:pt>
                <c:pt idx="7">
                  <c:v>38.252900000000004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4E-4212-80B7-EE74C3573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082462"/>
        <c:axId val="310709835"/>
      </c:lineChart>
      <c:dateAx>
        <c:axId val="113208246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 algn="ctr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[$-C0A]mmm\-yy;@" sourceLinked="0"/>
        <c:majorTickMark val="out"/>
        <c:minorTickMark val="none"/>
        <c:tickLblPos val="nextTo"/>
        <c:spPr>
          <a:ln w="3175" cap="flat" cmpd="sng" algn="ctr">
            <a:solidFill>
              <a:srgbClr val="D3D3D3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 lvl="0">
              <a:defRPr sz="1000" b="0">
                <a:solidFill>
                  <a:srgbClr val="072146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10709835"/>
        <c:crosses val="autoZero"/>
        <c:auto val="1"/>
        <c:lblOffset val="100"/>
        <c:baseTimeUnit val="months"/>
      </c:dateAx>
      <c:valAx>
        <c:axId val="310709835"/>
        <c:scaling>
          <c:orientation val="minMax"/>
          <c:max val="60"/>
        </c:scaling>
        <c:delete val="1"/>
        <c:axPos val="l"/>
        <c:majorGridlines>
          <c:spPr>
            <a:ln w="3175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lvl="0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1132082462"/>
        <c:crosses val="autoZero"/>
        <c:crossBetween val="between"/>
        <c:majorUnit val="10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zero"/>
    <c:showDLblsOverMax val="1"/>
  </c:chart>
  <c:spPr>
    <a:noFill/>
    <a:ln w="6350">
      <a:noFill/>
    </a:ln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72493557859412E-2"/>
          <c:y val="2.9884265047329876E-2"/>
          <c:w val="0.95779732726074185"/>
          <c:h val="0.63072334345418812"/>
        </c:manualLayout>
      </c:layout>
      <c:lineChart>
        <c:grouping val="standard"/>
        <c:varyColors val="1"/>
        <c:ser>
          <c:idx val="0"/>
          <c:order val="0"/>
          <c:tx>
            <c:strRef>
              <c:f>Nearshoring_01!$C$1</c:f>
              <c:strCache>
                <c:ptCount val="1"/>
                <c:pt idx="0">
                  <c:v>México</c:v>
                </c:pt>
              </c:strCache>
            </c:strRef>
          </c:tx>
          <c:spPr>
            <a:ln w="38100" cmpd="sng">
              <a:solidFill>
                <a:srgbClr val="004481"/>
              </a:solidFill>
            </a:ln>
          </c:spPr>
          <c:marker>
            <c:symbol val="circle"/>
            <c:size val="5"/>
            <c:spPr>
              <a:solidFill>
                <a:srgbClr val="004481"/>
              </a:solidFill>
              <a:ln w="38100">
                <a:solidFill>
                  <a:srgbClr val="004481"/>
                </a:solidFill>
              </a:ln>
            </c:spPr>
          </c:marker>
          <c:cat>
            <c:numRef>
              <c:f>Nearshoring_01!$A$58:$A$69</c:f>
              <c:numCache>
                <c:formatCode>mmm"/"yy</c:formatCode>
                <c:ptCount val="12"/>
                <c:pt idx="0">
                  <c:v>43465</c:v>
                </c:pt>
                <c:pt idx="1">
                  <c:v>43434</c:v>
                </c:pt>
                <c:pt idx="2">
                  <c:v>43404</c:v>
                </c:pt>
                <c:pt idx="3">
                  <c:v>43373</c:v>
                </c:pt>
                <c:pt idx="4">
                  <c:v>43343</c:v>
                </c:pt>
                <c:pt idx="5">
                  <c:v>43312</c:v>
                </c:pt>
                <c:pt idx="6">
                  <c:v>43281</c:v>
                </c:pt>
                <c:pt idx="7">
                  <c:v>43251</c:v>
                </c:pt>
                <c:pt idx="8">
                  <c:v>43220</c:v>
                </c:pt>
                <c:pt idx="9">
                  <c:v>43190</c:v>
                </c:pt>
                <c:pt idx="10">
                  <c:v>43159</c:v>
                </c:pt>
                <c:pt idx="11">
                  <c:v>43131</c:v>
                </c:pt>
              </c:numCache>
            </c:numRef>
          </c:cat>
          <c:val>
            <c:numRef>
              <c:f>Nearshoring_01!$C$58:$C$69</c:f>
              <c:numCache>
                <c:formatCode>_-* #,##0.0_-;\-* #,##0.0_-;_-* "-"??_-;_-@</c:formatCode>
                <c:ptCount val="12"/>
                <c:pt idx="0">
                  <c:v>26.935299999999998</c:v>
                </c:pt>
                <c:pt idx="1">
                  <c:v>29.464700000000001</c:v>
                </c:pt>
                <c:pt idx="2">
                  <c:v>31.636800000000001</c:v>
                </c:pt>
                <c:pt idx="3">
                  <c:v>28.9848</c:v>
                </c:pt>
                <c:pt idx="4">
                  <c:v>30.885900000000003</c:v>
                </c:pt>
                <c:pt idx="5">
                  <c:v>27.999500000000001</c:v>
                </c:pt>
                <c:pt idx="6">
                  <c:v>29.349900000000002</c:v>
                </c:pt>
                <c:pt idx="7">
                  <c:v>29.209199999999999</c:v>
                </c:pt>
                <c:pt idx="8">
                  <c:v>27.895</c:v>
                </c:pt>
                <c:pt idx="9">
                  <c:v>29.754099999999998</c:v>
                </c:pt>
                <c:pt idx="10">
                  <c:v>25.777099999999997</c:v>
                </c:pt>
                <c:pt idx="11">
                  <c:v>25.7882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94-4444-83E4-0068E9626495}"/>
            </c:ext>
          </c:extLst>
        </c:ser>
        <c:ser>
          <c:idx val="1"/>
          <c:order val="1"/>
          <c:tx>
            <c:strRef>
              <c:f>Nearshoring_01!$D$1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mpd="sng">
              <a:solidFill>
                <a:srgbClr val="2DCCCD"/>
              </a:solidFill>
            </a:ln>
          </c:spPr>
          <c:marker>
            <c:symbol val="circle"/>
            <c:size val="5"/>
            <c:spPr>
              <a:solidFill>
                <a:srgbClr val="2DCCCD"/>
              </a:solidFill>
              <a:ln w="38100">
                <a:noFill/>
              </a:ln>
            </c:spPr>
          </c:marker>
          <c:cat>
            <c:numRef>
              <c:f>Nearshoring_01!$A$58:$A$69</c:f>
              <c:numCache>
                <c:formatCode>mmm"/"yy</c:formatCode>
                <c:ptCount val="12"/>
                <c:pt idx="0">
                  <c:v>43465</c:v>
                </c:pt>
                <c:pt idx="1">
                  <c:v>43434</c:v>
                </c:pt>
                <c:pt idx="2">
                  <c:v>43404</c:v>
                </c:pt>
                <c:pt idx="3">
                  <c:v>43373</c:v>
                </c:pt>
                <c:pt idx="4">
                  <c:v>43343</c:v>
                </c:pt>
                <c:pt idx="5">
                  <c:v>43312</c:v>
                </c:pt>
                <c:pt idx="6">
                  <c:v>43281</c:v>
                </c:pt>
                <c:pt idx="7">
                  <c:v>43251</c:v>
                </c:pt>
                <c:pt idx="8">
                  <c:v>43220</c:v>
                </c:pt>
                <c:pt idx="9">
                  <c:v>43190</c:v>
                </c:pt>
                <c:pt idx="10">
                  <c:v>43159</c:v>
                </c:pt>
                <c:pt idx="11">
                  <c:v>43131</c:v>
                </c:pt>
              </c:numCache>
            </c:numRef>
          </c:cat>
          <c:val>
            <c:numRef>
              <c:f>Nearshoring_01!$D$58:$D$69</c:f>
              <c:numCache>
                <c:formatCode>_-* #,##0.0_-;\-* #,##0.0_-;_-* "-"??_-;_-@</c:formatCode>
                <c:ptCount val="12"/>
                <c:pt idx="0">
                  <c:v>45.814900000000002</c:v>
                </c:pt>
                <c:pt idx="1">
                  <c:v>46.3446</c:v>
                </c:pt>
                <c:pt idx="2">
                  <c:v>52.081099999999999</c:v>
                </c:pt>
                <c:pt idx="3">
                  <c:v>49.938000000000002</c:v>
                </c:pt>
                <c:pt idx="4">
                  <c:v>47.796199999999999</c:v>
                </c:pt>
                <c:pt idx="5">
                  <c:v>47.009800000000006</c:v>
                </c:pt>
                <c:pt idx="6">
                  <c:v>44.524000000000001</c:v>
                </c:pt>
                <c:pt idx="7">
                  <c:v>43.866599999999998</c:v>
                </c:pt>
                <c:pt idx="8">
                  <c:v>38.227800000000002</c:v>
                </c:pt>
                <c:pt idx="9">
                  <c:v>38.273800000000001</c:v>
                </c:pt>
                <c:pt idx="10">
                  <c:v>38.956199999999995</c:v>
                </c:pt>
                <c:pt idx="11">
                  <c:v>45.6813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94-4444-83E4-0068E9626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2082462"/>
        <c:axId val="310709835"/>
      </c:lineChart>
      <c:dateAx>
        <c:axId val="113208246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 algn="ctr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[$-C0A]mmm\-yy;@" sourceLinked="0"/>
        <c:majorTickMark val="out"/>
        <c:minorTickMark val="none"/>
        <c:tickLblPos val="nextTo"/>
        <c:spPr>
          <a:ln w="3175" cap="flat" cmpd="sng" algn="ctr">
            <a:solidFill>
              <a:srgbClr val="D3D3D3"/>
            </a:solidFill>
            <a:prstDash val="solid"/>
            <a:round/>
            <a:headEnd type="none" w="med" len="med"/>
            <a:tailEnd type="none" w="med" len="med"/>
          </a:ln>
        </c:spPr>
        <c:txPr>
          <a:bodyPr rot="-5400000" vert="horz"/>
          <a:lstStyle/>
          <a:p>
            <a:pPr lvl="0">
              <a:defRPr sz="1000" b="0">
                <a:solidFill>
                  <a:srgbClr val="072146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10709835"/>
        <c:crosses val="autoZero"/>
        <c:auto val="1"/>
        <c:lblOffset val="100"/>
        <c:baseTimeUnit val="months"/>
      </c:dateAx>
      <c:valAx>
        <c:axId val="310709835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title>
          <c:tx>
            <c:rich>
              <a:bodyPr/>
              <a:lstStyle/>
              <a:p>
                <a:pPr lvl="0">
                  <a:defRPr sz="1000" b="0">
                    <a:solidFill>
                      <a:srgbClr val="072146"/>
                    </a:solidFill>
                    <a:latin typeface="+mn-lt"/>
                  </a:defRPr>
                </a:pPr>
                <a:endParaRPr lang="es-ES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004481"/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 lvl="0">
              <a:defRPr sz="1000" b="0">
                <a:solidFill>
                  <a:srgbClr val="666666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132082462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r"/>
      <c:layout>
        <c:manualLayout>
          <c:xMode val="edge"/>
          <c:yMode val="edge"/>
          <c:x val="0"/>
          <c:y val="0.88749791666666666"/>
          <c:w val="1"/>
          <c:h val="0.10694861111111105"/>
        </c:manualLayout>
      </c:layout>
      <c:overlay val="0"/>
      <c:txPr>
        <a:bodyPr/>
        <a:lstStyle/>
        <a:p>
          <a:pPr>
            <a:defRPr>
              <a:solidFill>
                <a:schemeClr val="accent4"/>
              </a:solidFill>
            </a:defRPr>
          </a:pPr>
          <a:endParaRPr lang="es-ES"/>
        </a:p>
      </c:txPr>
    </c:legend>
    <c:plotVisOnly val="1"/>
    <c:dispBlanksAs val="zero"/>
    <c:showDLblsOverMax val="1"/>
  </c:chart>
  <c:spPr>
    <a:noFill/>
    <a:ln w="6350">
      <a:noFill/>
    </a:ln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1-17T20:16:10.445" idx="2">
    <p:pos x="6000" y="0"/>
    <p:text>@diegoalberto.lopez@bbva.com 
Igual, si se puede animar tal que se vayan iluminando
_Assigned to DIEGO ALBERTO LOPEZ TAMAYO_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7d21db2e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277d21db2e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7d21db2ef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277d21db2ef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1b2bd40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261b2bd40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7d21db2ef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77d21db2ef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277d21db2ef_0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7d21db2e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77d21db2ef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277d21db2ef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7d21db2ef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77d21db2ef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7d21db2ef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277d21db2ef_0_2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277d21db2ef_0_2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ca2ed13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9ca2ed136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29ca2ed136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77d21db2ef_0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277d21db2ef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7d21db2ef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77d21db2ef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277d21db2ef_0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77d21db2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g277d21db2e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g277d21db2e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ca2ed136d_3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29ca2ed136d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9ca2ed136d_3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29ca2ed136d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7d21db2ef_0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277d21db2ef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192c4929d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26192c4929d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192c4929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26192c4929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77d21db2ef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277d21db2ef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9ca2f2ee47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29ca2f2ee4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192c4929d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26192c4929d_1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26192c4929d_1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77d21db2ef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277d21db2e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be5f8189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Cuando superó a China es X mmdusd y el acumulado al 1S es x.</a:t>
            </a:r>
            <a:br>
              <a:rPr lang="en-US"/>
            </a:br>
            <a:r>
              <a:rPr lang="en-US"/>
              <a:t>A agosto es x</a:t>
            </a:r>
            <a:endParaRPr/>
          </a:p>
        </p:txBody>
      </p:sp>
      <p:sp>
        <p:nvSpPr>
          <p:cNvPr id="344" name="Google Shape;344;g29be5f8189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82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7d21db2ef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77d21db2e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be5f81894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Cuando superó a China es X mmdusd y el acumulado al 1S es x.</a:t>
            </a:r>
            <a:br>
              <a:rPr lang="en-US"/>
            </a:br>
            <a:r>
              <a:rPr lang="en-US"/>
              <a:t>A agosto es x</a:t>
            </a:r>
            <a:endParaRPr/>
          </a:p>
        </p:txBody>
      </p:sp>
      <p:sp>
        <p:nvSpPr>
          <p:cNvPr id="344" name="Google Shape;344;g29be5f81894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777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9be5f81894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29be5f81894_1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29be5f81894_1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9be5f81894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29be5f81894_1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29be5f81894_1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9be5f81894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g29be5f81894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9be5f8189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29be5f8189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9be5f81894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29be5f81894_1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g29be5f81894_1_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586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77d21db2ef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277d21db2ef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7d21db2e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277d21db2ef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g277d21db2ef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7d21db2e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77d21db2ef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277d21db2ef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be5f8189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9be5f81894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29be5f81894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7d21db2e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77d21db2ef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900">
              <a:solidFill>
                <a:schemeClr val="dk1"/>
              </a:solidFill>
            </a:endParaRPr>
          </a:p>
        </p:txBody>
      </p:sp>
      <p:sp>
        <p:nvSpPr>
          <p:cNvPr id="116" name="Google Shape;116;g277d21db2ef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7d21db2e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77d21db2ef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g277d21db2ef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7d21db2ef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77d21db2e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1">
  <p:cSld name="Portada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871" y="4745758"/>
            <a:ext cx="984167" cy="8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;p3">
            <a:extLst>
              <a:ext uri="{FF2B5EF4-FFF2-40B4-BE49-F238E27FC236}">
                <a16:creationId xmlns:a16="http://schemas.microsoft.com/office/drawing/2014/main" id="{9C080A1C-BC4B-4727-8818-D6F940171CB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99605" y="484188"/>
            <a:ext cx="1134000" cy="47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4">
          <p15:clr>
            <a:srgbClr val="FBAE40"/>
          </p15:clr>
        </p15:guide>
        <p15:guide id="2" pos="31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2">
  <p:cSld name="Portada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871" y="4745758"/>
            <a:ext cx="984167" cy="8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605" y="484188"/>
            <a:ext cx="1134000" cy="47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34">
          <p15:clr>
            <a:srgbClr val="FBAE40"/>
          </p15:clr>
        </p15:guide>
        <p15:guide id="2" pos="3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10293" y="2045886"/>
            <a:ext cx="4897556" cy="1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871" y="4745758"/>
            <a:ext cx="984167" cy="8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221" y="474424"/>
            <a:ext cx="1872125" cy="48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5">
          <p15:clr>
            <a:srgbClr val="FBAE40"/>
          </p15:clr>
        </p15:guide>
        <p15:guide id="2" orient="horz" pos="30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bg>
      <p:bgPr>
        <a:solidFill>
          <a:srgbClr val="04326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2850663" y="1526058"/>
            <a:ext cx="3920977" cy="15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4871" y="4745758"/>
            <a:ext cx="984167" cy="8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605" y="484188"/>
            <a:ext cx="1134000" cy="47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5">
          <p15:clr>
            <a:srgbClr val="FBAE40"/>
          </p15:clr>
        </p15:guide>
        <p15:guide id="2" orient="horz" pos="3034">
          <p15:clr>
            <a:srgbClr val="FBAE40"/>
          </p15:clr>
        </p15:guide>
        <p15:guide id="3" pos="181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8868798" y="0"/>
            <a:ext cx="279399" cy="167640"/>
          </a:xfrm>
          <a:custGeom>
            <a:avLst/>
            <a:gdLst/>
            <a:ahLst/>
            <a:cxnLst/>
            <a:rect l="l" t="t" r="r" b="b"/>
            <a:pathLst>
              <a:path w="279399" h="167640" extrusionOk="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73010" y="406726"/>
            <a:ext cx="8501128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5" name="Google Shape;25;p6"/>
          <p:cNvSpPr txBox="1"/>
          <p:nvPr/>
        </p:nvSpPr>
        <p:spPr>
          <a:xfrm>
            <a:off x="8915719" y="31388"/>
            <a:ext cx="21269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/>
          <p:nvPr/>
        </p:nvSpPr>
        <p:spPr>
          <a:xfrm>
            <a:off x="6225626" y="31400"/>
            <a:ext cx="2610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3"/>
                </a:solidFill>
              </a:rPr>
              <a:t>BBVA Research / Situación Regional - Sectorial México 23S2</a:t>
            </a:r>
            <a:endParaRPr sz="700" b="1">
              <a:solidFill>
                <a:schemeClr val="accent3"/>
              </a:solidFill>
            </a:endParaRPr>
          </a:p>
          <a:p>
            <a:pPr marL="0" marR="5143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06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40">
          <p15:clr>
            <a:srgbClr val="FBAE40"/>
          </p15:clr>
        </p15:guide>
        <p15:guide id="5" orient="horz" pos="29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y texto">
  <p:cSld name="Foto y tex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>
            <a:spLocks noGrp="1"/>
          </p:cNvSpPr>
          <p:nvPr>
            <p:ph type="pic" idx="2"/>
          </p:nvPr>
        </p:nvSpPr>
        <p:spPr>
          <a:xfrm>
            <a:off x="3777188" y="-2"/>
            <a:ext cx="5370878" cy="514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74360" y="1658126"/>
            <a:ext cx="3121647" cy="2129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605" y="484188"/>
            <a:ext cx="1134000" cy="47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3926608"/>
            <a:ext cx="984167" cy="83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 conclusión">
  <p:cSld name="Con conclusió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4490720"/>
            <a:ext cx="9140281" cy="6527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71600" y="406726"/>
            <a:ext cx="8502538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35" name="Google Shape;35;p8"/>
          <p:cNvSpPr/>
          <p:nvPr/>
        </p:nvSpPr>
        <p:spPr>
          <a:xfrm>
            <a:off x="8868798" y="0"/>
            <a:ext cx="279399" cy="167640"/>
          </a:xfrm>
          <a:custGeom>
            <a:avLst/>
            <a:gdLst/>
            <a:ahLst/>
            <a:cxnLst/>
            <a:rect l="l" t="t" r="r" b="b"/>
            <a:pathLst>
              <a:path w="279399" h="167640" extrusionOk="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 txBox="1"/>
          <p:nvPr/>
        </p:nvSpPr>
        <p:spPr>
          <a:xfrm>
            <a:off x="8915719" y="31388"/>
            <a:ext cx="21269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/>
        </p:nvSpPr>
        <p:spPr>
          <a:xfrm>
            <a:off x="6140267" y="31400"/>
            <a:ext cx="2696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3"/>
                </a:solidFill>
              </a:rPr>
              <a:t>BBVA Research / Situación Regional - Sectorial México 23S2</a:t>
            </a:r>
            <a:endParaRPr sz="700" b="1">
              <a:solidFill>
                <a:schemeClr val="accent3"/>
              </a:solidFill>
            </a:endParaRPr>
          </a:p>
          <a:p>
            <a:pPr marL="0" marR="5143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accent3"/>
              </a:solidFill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500600" y="4702017"/>
            <a:ext cx="84735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06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2754">
          <p15:clr>
            <a:srgbClr val="FBAE40"/>
          </p15:clr>
        </p15:guide>
        <p15:guide id="5" orient="horz" pos="261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 1">
  <p:cSld name="TITLE_ONLY_1">
    <p:bg>
      <p:bgPr>
        <a:solidFill>
          <a:srgbClr val="E9E9E9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8868798" y="0"/>
            <a:ext cx="279399" cy="167640"/>
          </a:xfrm>
          <a:custGeom>
            <a:avLst/>
            <a:gdLst/>
            <a:ahLst/>
            <a:cxnLst/>
            <a:rect l="l" t="t" r="r" b="b"/>
            <a:pathLst>
              <a:path w="279399" h="167640" extrusionOk="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72998" y="406725"/>
            <a:ext cx="85011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/>
          <p:nvPr/>
        </p:nvSpPr>
        <p:spPr>
          <a:xfrm>
            <a:off x="8915719" y="31388"/>
            <a:ext cx="2127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6304650" y="31400"/>
            <a:ext cx="25320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accent3"/>
                </a:solidFill>
              </a:rPr>
              <a:t>BBVA Research / Situación Regional - Sectorial México 23S2</a:t>
            </a:r>
            <a:endParaRPr sz="7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0350" y="-30900"/>
            <a:ext cx="925950" cy="52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06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40">
          <p15:clr>
            <a:srgbClr val="FBAE40"/>
          </p15:clr>
        </p15:guide>
        <p15:guide id="5" orient="horz" pos="29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152">
          <p15:clr>
            <a:srgbClr val="F26B43"/>
          </p15:clr>
        </p15:guide>
        <p15:guide id="2" pos="2812">
          <p15:clr>
            <a:srgbClr val="F26B43"/>
          </p15:clr>
        </p15:guide>
        <p15:guide id="3" orient="horz" pos="758">
          <p15:clr>
            <a:srgbClr val="F26B43"/>
          </p15:clr>
        </p15:guide>
        <p15:guide id="4" orient="horz" pos="10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varesearch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/>
        </p:nvSpPr>
        <p:spPr>
          <a:xfrm>
            <a:off x="490950" y="4210925"/>
            <a:ext cx="2669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err="1">
                <a:solidFill>
                  <a:schemeClr val="accent3"/>
                </a:solidFill>
              </a:rPr>
              <a:t>Fecha</a:t>
            </a:r>
            <a:r>
              <a:rPr lang="en-US" sz="1050" dirty="0">
                <a:solidFill>
                  <a:schemeClr val="accent3"/>
                </a:solidFill>
              </a:rPr>
              <a:t> de </a:t>
            </a:r>
            <a:r>
              <a:rPr lang="en-US" sz="1050" dirty="0" err="1">
                <a:solidFill>
                  <a:schemeClr val="accent3"/>
                </a:solidFill>
              </a:rPr>
              <a:t>cierre</a:t>
            </a:r>
            <a:r>
              <a:rPr lang="en-US" sz="1050" dirty="0">
                <a:solidFill>
                  <a:schemeClr val="accent3"/>
                </a:solidFill>
              </a:rPr>
              <a:t>:</a:t>
            </a:r>
            <a:endParaRPr sz="1050" dirty="0">
              <a:solidFill>
                <a:schemeClr val="accent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accent3"/>
                </a:solidFill>
              </a:rPr>
              <a:t>28 de </a:t>
            </a:r>
            <a:r>
              <a:rPr lang="en-US" sz="1050" dirty="0" err="1">
                <a:solidFill>
                  <a:schemeClr val="accent3"/>
                </a:solidFill>
              </a:rPr>
              <a:t>agosto</a:t>
            </a:r>
            <a:r>
              <a:rPr lang="en-US" sz="1050" dirty="0">
                <a:solidFill>
                  <a:schemeClr val="accent3"/>
                </a:solidFill>
              </a:rPr>
              <a:t> 2023</a:t>
            </a:r>
            <a:endParaRPr sz="1050" dirty="0">
              <a:solidFill>
                <a:schemeClr val="accent3"/>
              </a:solidFill>
            </a:endParaRPr>
          </a:p>
        </p:txBody>
      </p:sp>
      <p:sp>
        <p:nvSpPr>
          <p:cNvPr id="51" name="Google Shape;51;p10"/>
          <p:cNvSpPr txBox="1"/>
          <p:nvPr/>
        </p:nvSpPr>
        <p:spPr>
          <a:xfrm>
            <a:off x="490954" y="3368726"/>
            <a:ext cx="4389798" cy="36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</a:rPr>
              <a:t>23S2</a:t>
            </a:r>
            <a:endParaRPr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A72E37A-568E-70CA-8A18-DE746CCC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Situación </a:t>
            </a:r>
            <a:br>
              <a:rPr lang="es-ES" dirty="0"/>
            </a:br>
            <a:r>
              <a:rPr lang="es-ES" dirty="0"/>
              <a:t>Regional – Sectorial </a:t>
            </a:r>
            <a:br>
              <a:rPr lang="es-ES" dirty="0"/>
            </a:br>
            <a:r>
              <a:rPr lang="es-ES" dirty="0"/>
              <a:t>México</a:t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s-ES" dirty="0"/>
              <a:t>Casi todas las entidades crecen al 1T23, promediando 3.8% anual</a:t>
            </a:r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Las entidades del sur del país Tabasco, Oaxaca y Quintana Roo encabezan el crecimiento regional con tasas del 10.3%, 8.5% y 7.9%, respectivamente, impulsados por  la inversión en obra pública y el aumento en turismo.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500600" y="1209600"/>
            <a:ext cx="3992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ESTIMACIÓN PIB ESTATAL 2022</a:t>
            </a:r>
            <a:endParaRPr sz="1200" b="1" dirty="0">
              <a:solidFill>
                <a:srgbClr val="02A5A5"/>
              </a:solidFill>
            </a:endParaRP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MILLONES DE PESOS Y PARTICIPACIÓN % DER.)</a:t>
            </a:r>
            <a:endParaRPr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5003800" y="1209600"/>
            <a:ext cx="3302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ACTIVIDAD ECONÓMICA ESTATAL 1T23</a:t>
            </a:r>
            <a:endParaRPr sz="1200" b="1" dirty="0">
              <a:solidFill>
                <a:srgbClr val="02A5A5"/>
              </a:solidFill>
            </a:endParaRP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(VARIACIÓN % ANUAL ITAEE 1T23 vs 1T22)</a:t>
            </a:r>
            <a:endParaRPr sz="1000" dirty="0">
              <a:solidFill>
                <a:srgbClr val="02A5A5"/>
              </a:solidFill>
            </a:endParaRP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endParaRPr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0B9D8209-E437-B611-9F3F-2B584A6DD7D3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datos del SCNM, Inegi.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F5878D-3BAF-2C9D-1147-F8C787C8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67" y="1708150"/>
            <a:ext cx="3962743" cy="24508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4F49D7-87D7-71FD-4989-A7614B04F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357" y="1708150"/>
            <a:ext cx="3962743" cy="24447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/>
              <a:t>IED concentrada en 4 entidades, principalmente proveniente de EUA 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En el acumulado de 2018 a 2023 la entidad que recibió mayor IED es la CDMX con un total de 44 MMUSD, el 25%, seguido por Nuevo León con 19 MMUSD (10.6%), Estado de México 12 MMUSD (6.7%) y Jalisco con 10 MMUSD (5.7%), estas 4 entidades representan el 48% del total de IED.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489600" y="1209600"/>
            <a:ext cx="33021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IED ESTATAL ACUMULADA 2018-2023 </a:t>
            </a:r>
            <a:r>
              <a:rPr lang="en-US" sz="1000" dirty="0">
                <a:solidFill>
                  <a:srgbClr val="02A5A5"/>
                </a:solidFill>
              </a:rPr>
              <a:t>(MMUSD Y PARTICIPACIÓN)</a:t>
            </a:r>
            <a:endParaRPr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003800" y="1209600"/>
            <a:ext cx="3302100" cy="35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8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200" b="1">
                <a:solidFill>
                  <a:srgbClr val="02A5A5"/>
                </a:solidFill>
              </a:rPr>
              <a:t>IED POR PAÍS ACUMULADA 20-23</a:t>
            </a:r>
            <a:br>
              <a:rPr lang="en-US" sz="1200" b="1">
                <a:solidFill>
                  <a:srgbClr val="02A5A5"/>
                </a:solidFill>
              </a:rPr>
            </a:br>
            <a:r>
              <a:rPr lang="en-US" sz="1000">
                <a:solidFill>
                  <a:srgbClr val="02A5A5"/>
                </a:solidFill>
              </a:rPr>
              <a:t>(MMUSD Y PARTICIPACIÓN)</a:t>
            </a:r>
            <a:endParaRPr sz="1000" i="0" u="none" strike="noStrike" cap="none">
              <a:solidFill>
                <a:srgbClr val="02A5A5"/>
              </a:solidFill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8FF9E935-34DA-6A6F-D5C9-5BC166620CAD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Nota: cifras constantes al 2do trimestre 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 la Secretaría de Economía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A71B9C-A325-43BB-02CE-80A7F635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41" y="1709270"/>
            <a:ext cx="3962743" cy="2450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1E419C-EE8A-D1DE-7E36-E56E51523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709270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/>
              <a:t>En 11 entidades más del 50% de la IED es destinada a manufacturas</a:t>
            </a:r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Entre 2020 y 2021 la entidad que en promedio más IED recibió fue Baja California Sur con una razón del 10.3, esta es 1.3 veces superior a la segunda entidad que fue Nayarit. con una razón de 7.8 y 2.6 veces superior a la de la CDMX que se ubica en cuarto lugar con una razón promedio de 3.8.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489600" y="1209600"/>
            <a:ext cx="33021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IED PROMEDIO POR SECTOR </a:t>
            </a:r>
            <a:br>
              <a:rPr lang="en-US" sz="1200" b="1" dirty="0">
                <a:solidFill>
                  <a:srgbClr val="02A5A5"/>
                </a:solidFill>
              </a:rPr>
            </a:br>
            <a:r>
              <a:rPr lang="en-US" sz="1000" dirty="0">
                <a:solidFill>
                  <a:srgbClr val="02A5A5"/>
                </a:solidFill>
              </a:rPr>
              <a:t>(PARTICIPACIÓN %)</a:t>
            </a:r>
            <a:endParaRPr sz="1200" i="0" u="none" strike="noStrike" cap="none" dirty="0">
              <a:solidFill>
                <a:srgbClr val="02A5A5"/>
              </a:solidFill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5003800" y="1209600"/>
            <a:ext cx="33021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RAZÓN IED / PIB SECTORIAL </a:t>
            </a:r>
            <a:br>
              <a:rPr lang="en-US" sz="1200" b="1" dirty="0">
                <a:solidFill>
                  <a:srgbClr val="02A5A5"/>
                </a:solidFill>
              </a:rPr>
            </a:br>
            <a:r>
              <a:rPr lang="en-US" sz="1000" dirty="0">
                <a:solidFill>
                  <a:srgbClr val="02A5A5"/>
                </a:solidFill>
              </a:rPr>
              <a:t>(PORCENTAJE %)</a:t>
            </a:r>
            <a:endParaRPr sz="1000" dirty="0">
              <a:solidFill>
                <a:srgbClr val="02A5A5"/>
              </a:solidFill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5003800" y="4149025"/>
            <a:ext cx="2829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66666"/>
                </a:solidFill>
              </a:rPr>
              <a:t>Nota:cifras constantes al 2do trimestre 2018</a:t>
            </a:r>
            <a:endParaRPr sz="7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66666"/>
                </a:solidFill>
              </a:rPr>
              <a:t>Fuente: BBVA Research con datos de la Secretaría de Economía</a:t>
            </a:r>
            <a:endParaRPr sz="700">
              <a:solidFill>
                <a:srgbClr val="666666"/>
              </a:solidFill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14B92B21-CFA2-4EED-CF5B-94D61681B75B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Nota: cifras constantes a fecha valor junio 2023.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 la Secretaría de Economía.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90DB5C-361C-5EC5-229A-AB583CE0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3" y="1708150"/>
            <a:ext cx="3968840" cy="2450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F3AED3-7AF7-237F-472B-50F3EB02E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698221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/>
              <a:t>En 2023, las economías estatales crecerán de forma homogénea</a:t>
            </a:r>
            <a:endParaRPr/>
          </a:p>
        </p:txBody>
      </p:sp>
      <p:sp>
        <p:nvSpPr>
          <p:cNvPr id="182" name="Google Shape;182;p22"/>
          <p:cNvSpPr txBox="1"/>
          <p:nvPr/>
        </p:nvSpPr>
        <p:spPr>
          <a:xfrm>
            <a:off x="489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PRONÓSTICO PIB </a:t>
            </a:r>
            <a:r>
              <a:rPr lang="en-US" sz="1200" b="1" dirty="0">
                <a:solidFill>
                  <a:srgbClr val="02A5A5"/>
                </a:solidFill>
              </a:rPr>
              <a:t>REGIONAL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(VARIACIÓN % ANUAL)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5004000" y="1209600"/>
            <a:ext cx="3923700" cy="3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Nuestra </a:t>
            </a:r>
            <a:r>
              <a:rPr lang="es-ES" dirty="0">
                <a:solidFill>
                  <a:srgbClr val="02A5A5"/>
                </a:solidFill>
              </a:rPr>
              <a:t>perspectiva de crecimiento en 2023 es positiva, </a:t>
            </a:r>
            <a:r>
              <a:rPr lang="es-ES" dirty="0">
                <a:solidFill>
                  <a:schemeClr val="lt2"/>
                </a:solidFill>
              </a:rPr>
              <a:t>en línea con la perspectiva de crecimiento del PIB nacional de 3.2%.</a:t>
            </a:r>
            <a:endParaRPr lang="es-E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Dentro de las entidades de mayor peso en el PIB Nacional (CDMX, Edo. de México, Nuevo León, Jalisco y Guanajuato) el crecimiento promedio en 2023 fue de 2.7%, destacando </a:t>
            </a:r>
            <a:r>
              <a:rPr lang="es-ES" dirty="0">
                <a:solidFill>
                  <a:srgbClr val="02A5A5"/>
                </a:solidFill>
              </a:rPr>
              <a:t>CDMX con crecimiento 3.1%.</a:t>
            </a:r>
            <a:endParaRPr lang="es-ES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En nuestra perspectiva, </a:t>
            </a:r>
            <a:r>
              <a:rPr lang="es-ES" dirty="0">
                <a:solidFill>
                  <a:srgbClr val="02A5A5"/>
                </a:solidFill>
              </a:rPr>
              <a:t>para el cierre de 2023 serán 27 las entidades que superaron sus niveles </a:t>
            </a:r>
            <a:r>
              <a:rPr lang="es-ES" dirty="0" err="1">
                <a:solidFill>
                  <a:srgbClr val="02A5A5"/>
                </a:solidFill>
              </a:rPr>
              <a:t>pre-pandemia</a:t>
            </a:r>
            <a:r>
              <a:rPr lang="es-ES" dirty="0">
                <a:solidFill>
                  <a:srgbClr val="02A5A5"/>
                </a:solidFill>
              </a:rPr>
              <a:t>, </a:t>
            </a:r>
            <a:r>
              <a:rPr lang="es-ES" dirty="0">
                <a:solidFill>
                  <a:schemeClr val="lt2"/>
                </a:solidFill>
              </a:rPr>
              <a:t>dejando a 5 entidades aún en proceso de recuperación incompleta.</a:t>
            </a:r>
            <a:endParaRPr lang="es-E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2;p17">
            <a:extLst>
              <a:ext uri="{FF2B5EF4-FFF2-40B4-BE49-F238E27FC236}">
                <a16:creationId xmlns:a16="http://schemas.microsoft.com/office/drawing/2014/main" id="{FDB3EA0E-85B4-90F7-0F27-E72B62519E0A}"/>
              </a:ext>
            </a:extLst>
          </p:cNvPr>
          <p:cNvSpPr txBox="1"/>
          <p:nvPr/>
        </p:nvSpPr>
        <p:spPr>
          <a:xfrm>
            <a:off x="492125" y="4769053"/>
            <a:ext cx="4124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del SCNM,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FD97B3-A753-5903-E765-8C5C6FB6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10" y="1652166"/>
            <a:ext cx="3962743" cy="3029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/>
          <p:nvPr/>
        </p:nvSpPr>
        <p:spPr>
          <a:xfrm>
            <a:off x="5003800" y="1209600"/>
            <a:ext cx="3970338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Esperamos que </a:t>
            </a:r>
            <a:r>
              <a:rPr lang="es-ES" dirty="0">
                <a:solidFill>
                  <a:srgbClr val="02A5A5"/>
                </a:solidFill>
              </a:rPr>
              <a:t>para el 2024 solo Colima y Campeche</a:t>
            </a:r>
            <a:r>
              <a:rPr lang="es-ES" dirty="0">
                <a:solidFill>
                  <a:schemeClr val="lt2"/>
                </a:solidFill>
              </a:rPr>
              <a:t> aún estarán por debajo de sus niveles </a:t>
            </a:r>
            <a:r>
              <a:rPr lang="es-ES" dirty="0" err="1">
                <a:solidFill>
                  <a:schemeClr val="lt2"/>
                </a:solidFill>
              </a:rPr>
              <a:t>pre-pandemia</a:t>
            </a:r>
            <a:r>
              <a:rPr lang="es-ES" dirty="0">
                <a:solidFill>
                  <a:schemeClr val="lt2"/>
                </a:solidFill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Tabasco, sigue siendo la entidad más destacada. Efecto de la</a:t>
            </a:r>
            <a:r>
              <a:rPr lang="es-ES" dirty="0">
                <a:solidFill>
                  <a:srgbClr val="2DCCCD"/>
                </a:solidFill>
              </a:rPr>
              <a:t> </a:t>
            </a:r>
            <a:r>
              <a:rPr lang="es-ES" dirty="0">
                <a:solidFill>
                  <a:srgbClr val="02A5A5"/>
                </a:solidFill>
              </a:rPr>
              <a:t>inversión del gobierno federal en el sector energético.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Las entidades del </a:t>
            </a:r>
            <a:r>
              <a:rPr lang="es-ES" dirty="0">
                <a:solidFill>
                  <a:srgbClr val="02A5A5"/>
                </a:solidFill>
              </a:rPr>
              <a:t>norte y centro-bajío serán las primeras beneficiadas con el </a:t>
            </a:r>
            <a:r>
              <a:rPr lang="es-ES" i="1" dirty="0" err="1">
                <a:solidFill>
                  <a:srgbClr val="02A5A5"/>
                </a:solidFill>
              </a:rPr>
              <a:t>nearshoring</a:t>
            </a:r>
            <a:r>
              <a:rPr lang="es-ES" dirty="0">
                <a:solidFill>
                  <a:srgbClr val="02A5A5"/>
                </a:solidFill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Se presenta un </a:t>
            </a:r>
            <a:r>
              <a:rPr lang="es-ES" dirty="0">
                <a:solidFill>
                  <a:srgbClr val="02A5A5"/>
                </a:solidFill>
              </a:rPr>
              <a:t>crecimiento más homogéneo señal de la normalización en la actividad </a:t>
            </a:r>
            <a:r>
              <a:rPr lang="es-ES" dirty="0">
                <a:solidFill>
                  <a:schemeClr val="lt2"/>
                </a:solidFill>
              </a:rPr>
              <a:t>estatal después del repunte que se tuvo posterior a la pandemia.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/>
              <a:t>En 2023 sólo 5 entidades faltan por superar los niveles pre-pandemia</a:t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489600" y="1209600"/>
            <a:ext cx="3971025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PIB ESTATAL 2023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00" dirty="0">
                <a:solidFill>
                  <a:srgbClr val="02A5A5"/>
                </a:solidFill>
              </a:rPr>
              <a:t>ÍNDICE 2019 = 100</a:t>
            </a: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2;p17">
            <a:extLst>
              <a:ext uri="{FF2B5EF4-FFF2-40B4-BE49-F238E27FC236}">
                <a16:creationId xmlns:a16="http://schemas.microsoft.com/office/drawing/2014/main" id="{B82AFC20-85E2-6A2D-6308-24E0C22AD5B6}"/>
              </a:ext>
            </a:extLst>
          </p:cNvPr>
          <p:cNvSpPr txBox="1"/>
          <p:nvPr/>
        </p:nvSpPr>
        <p:spPr>
          <a:xfrm>
            <a:off x="492125" y="4769053"/>
            <a:ext cx="4124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del SCNM,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42D575-2432-2E15-DFA6-7FFA617D4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07" y="1724925"/>
            <a:ext cx="3962743" cy="30238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410293" y="2045886"/>
            <a:ext cx="4897500" cy="15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800"/>
              <a:t>Coyuntura Automotriz</a:t>
            </a:r>
            <a:br>
              <a:rPr lang="en-US" sz="2800"/>
            </a:br>
            <a:br>
              <a:rPr lang="en-US"/>
            </a:br>
            <a:r>
              <a:rPr lang="en-US" sz="2000"/>
              <a:t>Industria automotriz con mejor rendimiento de lo esperado</a:t>
            </a:r>
            <a:endParaRPr sz="2800"/>
          </a:p>
        </p:txBody>
      </p:sp>
      <p:sp>
        <p:nvSpPr>
          <p:cNvPr id="201" name="Google Shape;201;p24"/>
          <p:cNvSpPr txBox="1"/>
          <p:nvPr/>
        </p:nvSpPr>
        <p:spPr>
          <a:xfrm>
            <a:off x="487366" y="1192926"/>
            <a:ext cx="831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CD"/>
              </a:buClr>
              <a:buSzPts val="4800"/>
              <a:buFont typeface="Arial"/>
              <a:buNone/>
            </a:pPr>
            <a:r>
              <a:rPr lang="en-US" sz="4800" b="0" i="0" u="none" strike="noStrike" cap="small">
                <a:solidFill>
                  <a:srgbClr val="2DCCCD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4800" cap="small">
                <a:solidFill>
                  <a:srgbClr val="2DCCCD"/>
                </a:solidFill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/>
              <a:t>Crecimiento de 11.7% del PIB de Equipo de Transporte al 2T23 </a:t>
            </a:r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/>
              <a:t>A la mitad de este 2023, los principales componentes de la industria automotriz crecen aceleradamente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489600" y="1209600"/>
            <a:ext cx="3960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200" b="1" dirty="0">
                <a:solidFill>
                  <a:srgbClr val="02A5A5"/>
                </a:solidFill>
              </a:rPr>
              <a:t>IB TOTAL Y EQUIPO DE TRANSPORTE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00" dirty="0">
                <a:solidFill>
                  <a:srgbClr val="02A5A5"/>
                </a:solidFill>
              </a:rPr>
              <a:t>BILLONES DE PESOS Y VARIACIÓN % ANUAL</a:t>
            </a: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5004000" y="1209600"/>
            <a:ext cx="3995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200" b="1" dirty="0">
                <a:solidFill>
                  <a:srgbClr val="02A5A5"/>
                </a:solidFill>
              </a:rPr>
              <a:t>IB EQUIPO DE TRANSPORTE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00" dirty="0">
                <a:solidFill>
                  <a:srgbClr val="02A5A5"/>
                </a:solidFill>
              </a:rPr>
              <a:t>VARIACIÓN % ANUAL</a:t>
            </a: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F6010CD3-7198-851B-7707-735293A48F59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datos del SCNM, Inegi.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667A0A-AEF9-F416-1B90-F6975C1DA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0" y="1708150"/>
            <a:ext cx="3968840" cy="24508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B9420C0-4784-EBD0-5916-BA3E39FB3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57" y="1705271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s-ES" sz="1800" dirty="0"/>
              <a:t>Crecimiento a doble dígito también en términos de unidades </a:t>
            </a:r>
          </a:p>
        </p:txBody>
      </p:sp>
      <p:sp>
        <p:nvSpPr>
          <p:cNvPr id="221" name="Google Shape;221;p2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/>
              <a:t>A la mitad del 2023, casi se alcanzan las 1.9 millones de unidades producidas.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/>
              <a:t>Marcas japonesas y estadounidenses propician el crecimiento.</a:t>
            </a:r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489600" y="1209600"/>
            <a:ext cx="3960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PRODUCCIÓN AUTOMOTRIZ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(MILLONES DE UNIDADES ACUMULADAS)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5014913" y="1209600"/>
            <a:ext cx="3995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PRODUCCIÓN AUTOMOTRIZ</a:t>
            </a:r>
            <a:endParaRPr sz="1400" b="0" i="0" u="none" strike="noStrike" cap="none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(PUNTOS PORCENTUALES)</a:t>
            </a:r>
            <a:endParaRPr sz="1400" b="0" i="0" u="none" strike="noStrike" cap="none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03C48D5B-B01E-0775-43A3-FE94D75664BA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Nota: Cifras acumuladas de enero a junio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 la RAIAVL,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A4B650-4E4A-DCA6-0498-D097AE38F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07" y="1706736"/>
            <a:ext cx="3962743" cy="2450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6D71C8-F9DE-6896-1D48-899D9468A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951" y="1629002"/>
            <a:ext cx="4291956" cy="29080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900"/>
              <a:t>Resultado en una mayor demanda internacional por vehículos nacionales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8DF6B9-F789-D9E6-AFE6-BF1627764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00" y="4702017"/>
            <a:ext cx="8473500" cy="184666"/>
          </a:xfrm>
        </p:spPr>
        <p:txBody>
          <a:bodyPr/>
          <a:lstStyle/>
          <a:p>
            <a:r>
              <a:rPr lang="es-ES" dirty="0"/>
              <a:t>Demanda en EUA tanto por unidades terminadas  como autopartes también crece a doble dígito.</a:t>
            </a:r>
          </a:p>
        </p:txBody>
      </p:sp>
      <p:sp>
        <p:nvSpPr>
          <p:cNvPr id="232" name="Google Shape;232;p27"/>
          <p:cNvSpPr txBox="1"/>
          <p:nvPr/>
        </p:nvSpPr>
        <p:spPr>
          <a:xfrm>
            <a:off x="453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EXPORTACIÓN AUTOMOTRIZ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(MILES DE MILLONES DE </a:t>
            </a:r>
            <a:r>
              <a:rPr lang="en-US" sz="1000" dirty="0">
                <a:solidFill>
                  <a:srgbClr val="02A5A5"/>
                </a:solidFill>
              </a:rPr>
              <a:t>DÓLARES</a:t>
            </a: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5004563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EXPORTACIÓN AUTOMOTRIZ A EUA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MILLONES DE DÓLARES)</a:t>
            </a:r>
            <a:endParaRPr sz="10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;p13">
            <a:extLst>
              <a:ext uri="{FF2B5EF4-FFF2-40B4-BE49-F238E27FC236}">
                <a16:creationId xmlns:a16="http://schemas.microsoft.com/office/drawing/2014/main" id="{43877658-0B00-9317-6246-2E825B35A781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Nota: Cifras acumuladas de enero a junio.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del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y Census.gov.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2E07D3-475F-3ED8-BBBB-BE0122B5F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1705271"/>
            <a:ext cx="3926164" cy="24508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07651B-CB3C-CB36-7681-4A0155B95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191" y="1705271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/>
              <a:t>Mercado nacional no se queda atrás y crece casi 20%</a:t>
            </a:r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300"/>
              <a:t>En cifras anualizadas, las ventas internas avanzaron 19.4% para rondar las 1.2 millones de unidades</a:t>
            </a:r>
            <a:endParaRPr sz="1300"/>
          </a:p>
        </p:txBody>
      </p:sp>
      <p:sp>
        <p:nvSpPr>
          <p:cNvPr id="246" name="Google Shape;246;p28"/>
          <p:cNvSpPr txBox="1"/>
          <p:nvPr/>
        </p:nvSpPr>
        <p:spPr>
          <a:xfrm>
            <a:off x="489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VENTAS INTERNAS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A5"/>
                </a:solidFill>
              </a:rPr>
              <a:t>(MILLONES DE UNIDADES ANUALIZADAS)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5004000" y="1209600"/>
            <a:ext cx="3995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VENTAS AUTOS HÍBRIDOS Y ELÉCTRICOS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A5"/>
                </a:solidFill>
              </a:rPr>
              <a:t>(MILES DE UNIDADES ANUALIZADAS)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79AAC0B2-0964-1979-3407-067858136A92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7DB4BB-BFC0-2486-7F60-79EBFCBBF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0" y="1705271"/>
            <a:ext cx="3962743" cy="2450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4DFC08-6C69-3327-3593-F1946723E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957" y="1708150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296487" y="4159938"/>
            <a:ext cx="666600" cy="666600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296487" y="3210900"/>
            <a:ext cx="666600" cy="666600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472998" y="406725"/>
            <a:ext cx="85011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dirty="0" err="1"/>
              <a:t>Mensajes</a:t>
            </a:r>
            <a:r>
              <a:rPr lang="en-US" sz="1800" dirty="0"/>
              <a:t> clave</a:t>
            </a:r>
            <a:endParaRPr sz="1800" dirty="0"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50" y="4170012"/>
            <a:ext cx="646500" cy="6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/>
          <p:nvPr/>
        </p:nvSpPr>
        <p:spPr>
          <a:xfrm>
            <a:off x="296487" y="1221250"/>
            <a:ext cx="666600" cy="666600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296487" y="2210538"/>
            <a:ext cx="666600" cy="666600"/>
          </a:xfrm>
          <a:prstGeom prst="ellipse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/>
          <p:nvPr/>
        </p:nvSpPr>
        <p:spPr>
          <a:xfrm>
            <a:off x="1445450" y="1203325"/>
            <a:ext cx="752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400"/>
              <a:buFont typeface="Arial"/>
              <a:buNone/>
            </a:pPr>
            <a:r>
              <a:rPr lang="es-ES" dirty="0">
                <a:solidFill>
                  <a:srgbClr val="121212"/>
                </a:solidFill>
              </a:rPr>
              <a:t>Al primer semestre del 2023, los servicios de Esparcimiento presentaron un aumento del 35.5% respecto al mismo semestre del 2022. Otro sector con un desempeño por arriba de lo esperado es la Construcción con un avance superior al 10%, segundo con mejor resultado.</a:t>
            </a:r>
          </a:p>
        </p:txBody>
      </p:sp>
      <p:sp>
        <p:nvSpPr>
          <p:cNvPr id="68" name="Google Shape;68;p11"/>
          <p:cNvSpPr txBox="1"/>
          <p:nvPr/>
        </p:nvSpPr>
        <p:spPr>
          <a:xfrm>
            <a:off x="1445471" y="2192217"/>
            <a:ext cx="752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>
                <a:solidFill>
                  <a:srgbClr val="121212"/>
                </a:solidFill>
              </a:rPr>
              <a:t>Al cierre de 2023, se espera que solo 5 entidades aún sigan por debajo de los niveles pre pandemia y para 2024 sólo quedará pendiente Colima y Campeche. En 11 entidades el 50% o más de la IED es destinada al sector manufacturas; en 4 se concentra la inversión en minería.</a:t>
            </a:r>
            <a:endParaRPr lang="es-ES" sz="14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1445450" y="3181109"/>
            <a:ext cx="752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121212"/>
                </a:solidFill>
              </a:rPr>
              <a:t>BBVA </a:t>
            </a:r>
            <a:r>
              <a:rPr lang="es-ES" dirty="0" err="1">
                <a:solidFill>
                  <a:srgbClr val="121212"/>
                </a:solidFill>
              </a:rPr>
              <a:t>Research</a:t>
            </a:r>
            <a:r>
              <a:rPr lang="es-ES" dirty="0">
                <a:solidFill>
                  <a:srgbClr val="121212"/>
                </a:solidFill>
              </a:rPr>
              <a:t> estima el PIB a nivel municipal revelando polos de crecimiento al interior de las entidades diferenciado por sector. La metodología propuesta permite realizar un análisis profundo de las 32 economías estatales y 2,465 municipios que conforman el país.</a:t>
            </a:r>
            <a:endParaRPr lang="es-ES" sz="14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1445470" y="4170000"/>
            <a:ext cx="752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>
                <a:solidFill>
                  <a:schemeClr val="lt2"/>
                </a:solidFill>
              </a:rPr>
              <a:t>Al primer semestre del 2023</a:t>
            </a:r>
            <a:r>
              <a:rPr lang="es-ES" dirty="0">
                <a:solidFill>
                  <a:srgbClr val="121212"/>
                </a:solidFill>
              </a:rPr>
              <a:t>, México se convierte en principal socio comercial superando a China. Las importaciones estadounidense de Computación, Electrónicos, Equipo de Transporte, Maquinaria y Muebles impulsaron este hito.</a:t>
            </a:r>
            <a:endParaRPr lang="es-ES" sz="1400" b="0" i="0" u="none" strike="noStrike" cap="none" dirty="0">
              <a:solidFill>
                <a:srgbClr val="1212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 descr="Imagen que contiene guantes&#10;&#10;Descripción generada automáticamente">
            <a:extLst>
              <a:ext uri="{FF2B5EF4-FFF2-40B4-BE49-F238E27FC236}">
                <a16:creationId xmlns:a16="http://schemas.microsoft.com/office/drawing/2014/main" id="{0D0FF556-0C78-E919-6E7E-AABE0F41A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01" y="2180263"/>
            <a:ext cx="678150" cy="678150"/>
          </a:xfrm>
          <a:prstGeom prst="rect">
            <a:avLst/>
          </a:prstGeom>
        </p:spPr>
      </p:pic>
      <p:pic>
        <p:nvPicPr>
          <p:cNvPr id="5" name="Imagen 4" descr="Imagen que contiene botella&#10;&#10;Descripción generada automáticamente">
            <a:extLst>
              <a:ext uri="{FF2B5EF4-FFF2-40B4-BE49-F238E27FC236}">
                <a16:creationId xmlns:a16="http://schemas.microsoft.com/office/drawing/2014/main" id="{BD492C9C-F372-FF95-EEF5-F79F99DE4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13" y="1266000"/>
            <a:ext cx="496899" cy="4968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0B06F35B-7B93-41FD-A33C-B33614519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44" y="3275777"/>
            <a:ext cx="570150" cy="570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/>
              <a:t>Mayor demanda por vehículos se vale del crédito automotriz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CA7068-3C22-53CC-0B2E-F6E3E129C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00" y="4609684"/>
            <a:ext cx="8473500" cy="369332"/>
          </a:xfrm>
        </p:spPr>
        <p:txBody>
          <a:bodyPr/>
          <a:lstStyle/>
          <a:p>
            <a:r>
              <a:rPr lang="es-ES" dirty="0"/>
              <a:t>Saldo de crédito para la compra de vehículos por parte de los hogares se dispara 25%,</a:t>
            </a:r>
          </a:p>
          <a:p>
            <a:r>
              <a:rPr lang="es-ES" dirty="0"/>
              <a:t>pese al alto costo que ocasiona la política monetaria.</a:t>
            </a:r>
          </a:p>
        </p:txBody>
      </p:sp>
      <p:sp>
        <p:nvSpPr>
          <p:cNvPr id="255" name="Google Shape;255;p29"/>
          <p:cNvSpPr txBox="1"/>
          <p:nvPr/>
        </p:nvSpPr>
        <p:spPr>
          <a:xfrm>
            <a:off x="489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TASAS DE INTERÉS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00" dirty="0">
                <a:solidFill>
                  <a:srgbClr val="02A5A5"/>
                </a:solidFill>
              </a:rPr>
              <a:t>PORCENTAJE</a:t>
            </a: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5004563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SALDO DE CRÉDITO AUTOMOTRIZ A HOGARES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MDP CONSTANTES Y PORCENTAJE)</a:t>
            </a:r>
            <a:endParaRPr sz="10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;p13">
            <a:extLst>
              <a:ext uri="{FF2B5EF4-FFF2-40B4-BE49-F238E27FC236}">
                <a16:creationId xmlns:a16="http://schemas.microsoft.com/office/drawing/2014/main" id="{44589904-4BED-6709-5D6E-D3999987C681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del IMSS.</a:t>
            </a:r>
          </a:p>
        </p:txBody>
      </p:sp>
      <p:sp>
        <p:nvSpPr>
          <p:cNvPr id="5" name="Google Shape;84;p13">
            <a:extLst>
              <a:ext uri="{FF2B5EF4-FFF2-40B4-BE49-F238E27FC236}">
                <a16:creationId xmlns:a16="http://schemas.microsoft.com/office/drawing/2014/main" id="{8AF66549-4AD7-D008-5C2B-DCDAF44D76A4}"/>
              </a:ext>
            </a:extLst>
          </p:cNvPr>
          <p:cNvSpPr txBox="1"/>
          <p:nvPr/>
        </p:nvSpPr>
        <p:spPr>
          <a:xfrm>
            <a:off x="5021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 la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Enigh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462205-CB64-1106-7AE9-D2BFBA30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0" y="1705271"/>
            <a:ext cx="3962743" cy="24508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4322F9-6D67-AB51-376C-BEA8EA6B8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67" y="1708150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/>
              <a:t>Demanda basada principalmente en empleo mejor remunerado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510CBF-B52C-A984-0FB6-AFDC58ACF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00" y="4702017"/>
            <a:ext cx="8473500" cy="184666"/>
          </a:xfrm>
        </p:spPr>
        <p:txBody>
          <a:bodyPr/>
          <a:lstStyle/>
          <a:p>
            <a:r>
              <a:rPr lang="es-ES" dirty="0"/>
              <a:t>y en mayor preferencia de los hogares por este bien duradero.</a:t>
            </a:r>
          </a:p>
        </p:txBody>
      </p:sp>
      <p:sp>
        <p:nvSpPr>
          <p:cNvPr id="267" name="Google Shape;267;p30"/>
          <p:cNvSpPr txBox="1"/>
          <p:nvPr/>
        </p:nvSpPr>
        <p:spPr>
          <a:xfrm>
            <a:off x="489600" y="1209600"/>
            <a:ext cx="3960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02A5A5"/>
                </a:solidFill>
              </a:rPr>
              <a:t>EMPLEO IMSS</a:t>
            </a:r>
            <a:endParaRPr sz="1400" b="0" i="0" u="none" strike="noStrike" cap="none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00">
                <a:solidFill>
                  <a:srgbClr val="02A5A5"/>
                </a:solidFill>
              </a:rPr>
              <a:t>VARIACIÓN % ANUAL</a:t>
            </a:r>
            <a:r>
              <a:rPr lang="en-US" sz="1000" b="0" i="0" u="none" strike="noStrike" cap="none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 b="0" i="0" u="none" strike="noStrike" cap="none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5004563" y="1209600"/>
            <a:ext cx="39600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GASTO MEDIO EN TRANSPORTE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A5"/>
                </a:solidFill>
              </a:rPr>
              <a:t>(MILES DE PESOS CONSTANTES</a:t>
            </a:r>
            <a:endParaRPr sz="10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;p13">
            <a:extLst>
              <a:ext uri="{FF2B5EF4-FFF2-40B4-BE49-F238E27FC236}">
                <a16:creationId xmlns:a16="http://schemas.microsoft.com/office/drawing/2014/main" id="{3F4D75A4-4B09-E503-24C4-D0D85B6307B1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del IMSS.</a:t>
            </a:r>
          </a:p>
        </p:txBody>
      </p:sp>
      <p:sp>
        <p:nvSpPr>
          <p:cNvPr id="5" name="Google Shape;84;p13">
            <a:extLst>
              <a:ext uri="{FF2B5EF4-FFF2-40B4-BE49-F238E27FC236}">
                <a16:creationId xmlns:a16="http://schemas.microsoft.com/office/drawing/2014/main" id="{4C7A20ED-F57E-8DDC-B765-5609DA9F063A}"/>
              </a:ext>
            </a:extLst>
          </p:cNvPr>
          <p:cNvSpPr txBox="1"/>
          <p:nvPr/>
        </p:nvSpPr>
        <p:spPr>
          <a:xfrm>
            <a:off x="5021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 la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Enigh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18B65B-C398-F75E-10F8-BF136179B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0" y="1706736"/>
            <a:ext cx="3962743" cy="24508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155939E-BAD5-9C68-2B98-5DA864312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014" y="1708150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title"/>
          </p:nvPr>
        </p:nvSpPr>
        <p:spPr>
          <a:xfrm>
            <a:off x="410300" y="2045873"/>
            <a:ext cx="48975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Estimación del PIB Municipal</a:t>
            </a: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br>
              <a:rPr lang="en-US" sz="2000"/>
            </a:br>
            <a:r>
              <a:rPr lang="en-US" sz="2000"/>
              <a:t>Propuesta metodológica para los </a:t>
            </a:r>
            <a:br>
              <a:rPr lang="en-US" sz="2000"/>
            </a:br>
            <a:r>
              <a:rPr lang="en-US" sz="2000"/>
              <a:t>2,465 municipios del país en el período 2003 - 2021</a:t>
            </a:r>
            <a:endParaRPr sz="2000"/>
          </a:p>
        </p:txBody>
      </p:sp>
      <p:sp>
        <p:nvSpPr>
          <p:cNvPr id="278" name="Google Shape;278;p31"/>
          <p:cNvSpPr txBox="1"/>
          <p:nvPr/>
        </p:nvSpPr>
        <p:spPr>
          <a:xfrm>
            <a:off x="487366" y="1192926"/>
            <a:ext cx="831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CD"/>
              </a:buClr>
              <a:buSzPts val="4800"/>
              <a:buFont typeface="Arial"/>
              <a:buNone/>
            </a:pPr>
            <a:r>
              <a:rPr lang="en-US" sz="4800" b="0" i="0" u="none" strike="noStrike" cap="small">
                <a:solidFill>
                  <a:srgbClr val="2DCCCD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4800" cap="small">
                <a:solidFill>
                  <a:srgbClr val="2DCCCD"/>
                </a:solidFill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1900"/>
              <a:t>Metodología propuesta permitir ver el impacto sectorial a nivel municipal</a:t>
            </a:r>
            <a:endParaRPr sz="1900"/>
          </a:p>
        </p:txBody>
      </p:sp>
      <p:sp>
        <p:nvSpPr>
          <p:cNvPr id="285" name="Google Shape;285;p3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Guadalajara y Monterrey se caracterizan por estar enfocados en servicios Inmobiliarios y Construcción, en segundo y tercer lugar de importancia; pero donde se diferencian es que en Guadalajara la principal actividad económica es el Comercio Mayorista y en Monterrey los servicios Financieros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4" name="Google Shape;284;p32"/>
          <p:cNvSpPr txBox="1"/>
          <p:nvPr/>
        </p:nvSpPr>
        <p:spPr>
          <a:xfrm>
            <a:off x="489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PIB SECTORIAL DE GUADALAJARA EN 2021 </a:t>
            </a:r>
            <a:endParaRPr sz="1000" b="1" dirty="0">
              <a:solidFill>
                <a:srgbClr val="02A5A5"/>
              </a:solidFill>
            </a:endParaRP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MILLONES DE PESOS CONST.  Y PARTICIPACIÓN %)</a:t>
            </a:r>
            <a:endParaRPr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50040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PIB SECTORIAL DE MONTERREY EN 2021 </a:t>
            </a:r>
            <a:endParaRPr sz="1200" b="1" dirty="0">
              <a:solidFill>
                <a:srgbClr val="02A5A5"/>
              </a:solidFill>
            </a:endParaRP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MILLONES DE PESOS CONST.  Y PARTICIPACIÓN %)</a:t>
            </a:r>
            <a:endParaRPr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5003799" y="4170175"/>
            <a:ext cx="3179603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666666"/>
                </a:solidFill>
              </a:rPr>
              <a:t>Fuente: BBVA Research con datos de Inegi.</a:t>
            </a:r>
            <a:endParaRPr sz="700">
              <a:solidFill>
                <a:srgbClr val="666666"/>
              </a:solidFill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F99F7C25-E611-5526-E345-7915BD5303ED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F412F1-322C-6B64-B600-9D305EA22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08" y="1719371"/>
            <a:ext cx="3962743" cy="24508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E2E156-F103-4E01-CD6C-0145B506C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395" y="1724587"/>
            <a:ext cx="3962743" cy="24569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/>
              <a:t>Desempeño municipal asociado a su principal sector económico</a:t>
            </a:r>
            <a:endParaRPr/>
          </a:p>
        </p:txBody>
      </p:sp>
      <p:sp>
        <p:nvSpPr>
          <p:cNvPr id="297" name="Google Shape;297;p3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En Baja California el municipio con mayor PIB es Tijuana con una participación promedio de 53% entre 03-21 y el municipio que presentó mayor crecimiento fue Playa de Rosarito con el 7.4% anual, pero en el sector de manufacturas la participación está más distribuida con Tijuana 27% y Mexicali 23%.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6" name="Google Shape;296;p33"/>
          <p:cNvSpPr txBox="1"/>
          <p:nvPr/>
        </p:nvSpPr>
        <p:spPr>
          <a:xfrm>
            <a:off x="489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PIB MUNICIPIOS DE BAJA CALIFORNIA </a:t>
            </a:r>
            <a:endParaRPr sz="1200" b="1" dirty="0">
              <a:solidFill>
                <a:srgbClr val="02A5A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MDP CONST. Y VARIACIÓN %  ANUAL)</a:t>
            </a:r>
            <a:endParaRPr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50040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PIB MANUFACTURA DE BAJA CALIFORNIA</a:t>
            </a:r>
            <a:endParaRPr sz="1200" b="1" dirty="0">
              <a:solidFill>
                <a:srgbClr val="02A5A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2A5A5"/>
                </a:solidFill>
              </a:rPr>
              <a:t> </a:t>
            </a:r>
            <a:r>
              <a:rPr lang="en-US" sz="1000" dirty="0">
                <a:solidFill>
                  <a:srgbClr val="02A5A5"/>
                </a:solidFill>
              </a:rPr>
              <a:t>(MILES DE MDP CONST. Y VARIACIÓN %  ANUAL)</a:t>
            </a:r>
            <a:endParaRPr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B4962470-9ECB-5A5B-7D07-9242A5E6F6CA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endParaRPr lang="es-ES" sz="7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CAC3D9-ECDE-41EB-EB9A-569A31B2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0" y="1708150"/>
            <a:ext cx="3962743" cy="24508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2F5F731-B5FC-1161-832C-6C6BE81F6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395" y="1723452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4"/>
          <p:cNvPicPr preferRelativeResize="0"/>
          <p:nvPr/>
        </p:nvPicPr>
        <p:blipFill rotWithShape="1">
          <a:blip r:embed="rId3">
            <a:alphaModFix/>
          </a:blip>
          <a:srcRect l="3929" t="8789" b="8599"/>
          <a:stretch/>
        </p:blipFill>
        <p:spPr>
          <a:xfrm>
            <a:off x="496655" y="1701925"/>
            <a:ext cx="3698995" cy="245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4"/>
          <p:cNvPicPr preferRelativeResize="0"/>
          <p:nvPr/>
        </p:nvPicPr>
        <p:blipFill rotWithShape="1">
          <a:blip r:embed="rId4">
            <a:alphaModFix/>
          </a:blip>
          <a:srcRect l="4807" b="8450"/>
          <a:stretch/>
        </p:blipFill>
        <p:spPr>
          <a:xfrm>
            <a:off x="4975450" y="1605450"/>
            <a:ext cx="3699000" cy="249099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 sz="1900"/>
              <a:t>Crecimiento en el PIB de municipios está asociado al mercado exterior</a:t>
            </a:r>
            <a:endParaRPr sz="1900"/>
          </a:p>
        </p:txBody>
      </p:sp>
      <p:sp>
        <p:nvSpPr>
          <p:cNvPr id="309" name="Google Shape;309;p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Los municipios de la región Norte, Bajío y algunos municipios en la región sur son los que más han crecido,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en estos casos la característica común es su relación con los mercados internacionales.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489600" y="1209600"/>
            <a:ext cx="3960000" cy="35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8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PIB MUNICIPAL 2003 </a:t>
            </a:r>
            <a:endParaRPr sz="1200" b="1" dirty="0">
              <a:solidFill>
                <a:srgbClr val="02A5A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MILLONES DE PESOS CONSTANTES)</a:t>
            </a:r>
            <a:endParaRPr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>
            <a:off x="5004000" y="1209600"/>
            <a:ext cx="3960000" cy="35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8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PIB MUNICIPAL 2021 </a:t>
            </a:r>
            <a:endParaRPr sz="1200" b="1" dirty="0">
              <a:solidFill>
                <a:srgbClr val="02A5A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MILLONES DE PESOS CONSTANTES)</a:t>
            </a:r>
            <a:endParaRPr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55A5EA9A-9D94-43A6-AF24-6EC1B73BD813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/>
              <a:t>Municipios de las principales entidades toman liderato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D9AC68B7-9F36-1C9A-DE8B-0CEB52A23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00" y="4609684"/>
            <a:ext cx="8473500" cy="369332"/>
          </a:xfrm>
        </p:spPr>
        <p:txBody>
          <a:bodyPr/>
          <a:lstStyle/>
          <a:p>
            <a:r>
              <a:rPr lang="es-ES" dirty="0"/>
              <a:t>Del 2003 al 2021, Miguel Hidalgo en CDMX promedió una tasa de crecimiento del 1.5% anual; mientras que Monterrey en NL, promedió 1.2% por año.</a:t>
            </a:r>
          </a:p>
        </p:txBody>
      </p:sp>
      <p:sp>
        <p:nvSpPr>
          <p:cNvPr id="321" name="Google Shape;321;p35"/>
          <p:cNvSpPr txBox="1"/>
          <p:nvPr/>
        </p:nvSpPr>
        <p:spPr>
          <a:xfrm>
            <a:off x="489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PIB MUNICIPAL 2003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00" dirty="0">
                <a:solidFill>
                  <a:srgbClr val="02A5A5"/>
                </a:solidFill>
              </a:rPr>
              <a:t>MILES DE MILLONES DE PESOS CONST.</a:t>
            </a: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5004563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PIB MUNICIPAL 2021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MILLONES DE PESOS CONST.)</a:t>
            </a:r>
            <a:endParaRPr sz="10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1BB1F278-EF86-93E2-C3A5-1C738DA1F54C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EA99F5-5005-C7B5-C0A9-C39C23F49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8" y="1705271"/>
            <a:ext cx="3962743" cy="24508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C35AB9-C4A1-6D3E-A0B4-8D0488D95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395" y="1705271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/>
              <a:t>Implicaciones y futuros trabajos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sz="1800"/>
          </a:p>
        </p:txBody>
      </p:sp>
      <p:sp>
        <p:nvSpPr>
          <p:cNvPr id="331" name="Google Shape;331;p36"/>
          <p:cNvSpPr/>
          <p:nvPr/>
        </p:nvSpPr>
        <p:spPr>
          <a:xfrm>
            <a:off x="5003800" y="1209600"/>
            <a:ext cx="3970338" cy="321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2100" marR="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sz="1300" dirty="0">
                <a:solidFill>
                  <a:schemeClr val="lt2"/>
                </a:solidFill>
              </a:rPr>
              <a:t>La metodología permite hacer </a:t>
            </a:r>
            <a:r>
              <a:rPr lang="es-ES" sz="1300" dirty="0">
                <a:solidFill>
                  <a:schemeClr val="accent3"/>
                </a:solidFill>
              </a:rPr>
              <a:t>análisis de manera transversal </a:t>
            </a:r>
            <a:r>
              <a:rPr lang="es-ES" sz="1300" dirty="0">
                <a:solidFill>
                  <a:schemeClr val="lt2"/>
                </a:solidFill>
              </a:rPr>
              <a:t>entre distintos municipios a nivel total o sectorial, ejemplo: municipios con mayor </a:t>
            </a:r>
            <a:r>
              <a:rPr lang="es-ES" sz="1300" dirty="0" err="1">
                <a:solidFill>
                  <a:schemeClr val="lt2"/>
                </a:solidFill>
              </a:rPr>
              <a:t>pib</a:t>
            </a:r>
            <a:r>
              <a:rPr lang="es-ES" sz="1300" dirty="0">
                <a:solidFill>
                  <a:schemeClr val="lt2"/>
                </a:solidFill>
              </a:rPr>
              <a:t> en manufacturas.</a:t>
            </a:r>
          </a:p>
          <a:p>
            <a:pPr marL="292100" marR="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sz="1300" dirty="0">
                <a:solidFill>
                  <a:schemeClr val="lt2"/>
                </a:solidFill>
              </a:rPr>
              <a:t>Puede </a:t>
            </a:r>
            <a:r>
              <a:rPr lang="es-ES" sz="1300" dirty="0">
                <a:solidFill>
                  <a:schemeClr val="accent3"/>
                </a:solidFill>
              </a:rPr>
              <a:t>complementar el análisis estatal o regional</a:t>
            </a:r>
            <a:r>
              <a:rPr lang="es-ES" sz="1300" dirty="0">
                <a:solidFill>
                  <a:schemeClr val="lt2"/>
                </a:solidFill>
              </a:rPr>
              <a:t>, así como otros estudios sectoriales.</a:t>
            </a:r>
          </a:p>
          <a:p>
            <a:pPr marL="292100" marR="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sz="1300" dirty="0">
                <a:solidFill>
                  <a:schemeClr val="lt2"/>
                </a:solidFill>
              </a:rPr>
              <a:t>La metodología es útil tanto para actividades comerciales o al desarrollo de políticas públicas.</a:t>
            </a:r>
          </a:p>
          <a:p>
            <a:pPr marL="292100" marR="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sz="1300" dirty="0">
                <a:solidFill>
                  <a:schemeClr val="lt2"/>
                </a:solidFill>
              </a:rPr>
              <a:t>Los resultados que se presentan son una </a:t>
            </a:r>
            <a:r>
              <a:rPr lang="es-ES" sz="1300" dirty="0">
                <a:solidFill>
                  <a:schemeClr val="accent3"/>
                </a:solidFill>
              </a:rPr>
              <a:t>estimación al PIB municipal, por lo que no se pueden considerar como oficiales</a:t>
            </a:r>
            <a:r>
              <a:rPr lang="es-ES" sz="1300" dirty="0">
                <a:solidFill>
                  <a:schemeClr val="lt2"/>
                </a:solidFill>
              </a:rPr>
              <a:t>. </a:t>
            </a:r>
            <a:r>
              <a:rPr lang="es-ES" sz="1300" dirty="0" err="1">
                <a:solidFill>
                  <a:schemeClr val="lt2"/>
                </a:solidFill>
              </a:rPr>
              <a:t>Inegi</a:t>
            </a:r>
            <a:r>
              <a:rPr lang="es-ES" sz="1300" dirty="0">
                <a:solidFill>
                  <a:schemeClr val="lt2"/>
                </a:solidFill>
              </a:rPr>
              <a:t> compartió que se encuentra en proceso de hacer públicas estimaciones a nivel regional.</a:t>
            </a:r>
          </a:p>
        </p:txBody>
      </p:sp>
      <p:sp>
        <p:nvSpPr>
          <p:cNvPr id="332" name="Google Shape;332;p36"/>
          <p:cNvSpPr txBox="1"/>
          <p:nvPr/>
        </p:nvSpPr>
        <p:spPr>
          <a:xfrm>
            <a:off x="489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PIB MUNICIPAL 2021 </a:t>
            </a:r>
            <a:endParaRPr sz="1200" b="1" dirty="0">
              <a:solidFill>
                <a:srgbClr val="02A5A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MILLONES DE PESOS CONST.)</a:t>
            </a:r>
            <a:endParaRPr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36"/>
          <p:cNvGrpSpPr/>
          <p:nvPr/>
        </p:nvGrpSpPr>
        <p:grpSpPr>
          <a:xfrm>
            <a:off x="463527" y="2009027"/>
            <a:ext cx="4011685" cy="2495861"/>
            <a:chOff x="485775" y="1729800"/>
            <a:chExt cx="4826102" cy="3002549"/>
          </a:xfrm>
        </p:grpSpPr>
        <p:pic>
          <p:nvPicPr>
            <p:cNvPr id="334" name="Google Shape;334;p36"/>
            <p:cNvPicPr preferRelativeResize="0"/>
            <p:nvPr/>
          </p:nvPicPr>
          <p:blipFill rotWithShape="1">
            <a:blip r:embed="rId4">
              <a:alphaModFix/>
            </a:blip>
            <a:srcRect l="6847" t="12251" r="3985" b="13855"/>
            <a:stretch/>
          </p:blipFill>
          <p:spPr>
            <a:xfrm>
              <a:off x="485775" y="1729800"/>
              <a:ext cx="4826102" cy="3002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36"/>
            <p:cNvSpPr/>
            <p:nvPr/>
          </p:nvSpPr>
          <p:spPr>
            <a:xfrm>
              <a:off x="3723300" y="1770450"/>
              <a:ext cx="1506000" cy="17049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32;p17">
            <a:extLst>
              <a:ext uri="{FF2B5EF4-FFF2-40B4-BE49-F238E27FC236}">
                <a16:creationId xmlns:a16="http://schemas.microsoft.com/office/drawing/2014/main" id="{3B7D8587-60E2-1863-E968-AAAE831FC357}"/>
              </a:ext>
            </a:extLst>
          </p:cNvPr>
          <p:cNvSpPr txBox="1"/>
          <p:nvPr/>
        </p:nvSpPr>
        <p:spPr>
          <a:xfrm>
            <a:off x="492125" y="4769053"/>
            <a:ext cx="4124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 txBox="1">
            <a:spLocks noGrp="1"/>
          </p:cNvSpPr>
          <p:nvPr>
            <p:ph type="title"/>
          </p:nvPr>
        </p:nvSpPr>
        <p:spPr>
          <a:xfrm>
            <a:off x="410293" y="2045886"/>
            <a:ext cx="4897500" cy="15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/>
              <a:t>Nearshoring </a:t>
            </a:r>
            <a:r>
              <a:rPr lang="en-US" sz="2800"/>
              <a:t>Recap: </a:t>
            </a:r>
            <a:br>
              <a:rPr lang="en-US" sz="2800"/>
            </a:br>
            <a:r>
              <a:rPr lang="en-US" sz="2800"/>
              <a:t>Industrias clave y oportunidades regionales</a:t>
            </a:r>
            <a:endParaRPr sz="2000"/>
          </a:p>
        </p:txBody>
      </p:sp>
      <p:sp>
        <p:nvSpPr>
          <p:cNvPr id="341" name="Google Shape;341;p37"/>
          <p:cNvSpPr txBox="1"/>
          <p:nvPr/>
        </p:nvSpPr>
        <p:spPr>
          <a:xfrm>
            <a:off x="487366" y="1192926"/>
            <a:ext cx="831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CD"/>
              </a:buClr>
              <a:buSzPts val="4800"/>
              <a:buFont typeface="Arial"/>
              <a:buNone/>
            </a:pPr>
            <a:r>
              <a:rPr lang="en-US" sz="4800" b="0" i="0" u="none" strike="noStrike" cap="small">
                <a:solidFill>
                  <a:srgbClr val="2DCCCD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4800" cap="small">
                <a:solidFill>
                  <a:srgbClr val="2DCCCD"/>
                </a:solidFill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8" title="Gráfico">
            <a:extLst>
              <a:ext uri="{FF2B5EF4-FFF2-40B4-BE49-F238E27FC236}">
                <a16:creationId xmlns:a16="http://schemas.microsoft.com/office/drawing/2014/main" id="{109AF621-352A-20D7-2109-4A4F888E0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395067"/>
              </p:ext>
            </p:extLst>
          </p:nvPr>
        </p:nvGraphicFramePr>
        <p:xfrm>
          <a:off x="2053888" y="1992182"/>
          <a:ext cx="1368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38" title="Gráfico">
            <a:extLst>
              <a:ext uri="{FF2B5EF4-FFF2-40B4-BE49-F238E27FC236}">
                <a16:creationId xmlns:a16="http://schemas.microsoft.com/office/drawing/2014/main" id="{A2507E83-88D9-60CE-5ABC-15CFAECF36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633631"/>
              </p:ext>
            </p:extLst>
          </p:nvPr>
        </p:nvGraphicFramePr>
        <p:xfrm>
          <a:off x="3441951" y="1992182"/>
          <a:ext cx="1368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38" title="Gráfico">
            <a:extLst>
              <a:ext uri="{FF2B5EF4-FFF2-40B4-BE49-F238E27FC236}">
                <a16:creationId xmlns:a16="http://schemas.microsoft.com/office/drawing/2014/main" id="{37CF0ECB-3085-BC57-9F73-65B48222C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287322"/>
              </p:ext>
            </p:extLst>
          </p:nvPr>
        </p:nvGraphicFramePr>
        <p:xfrm>
          <a:off x="4830014" y="1992182"/>
          <a:ext cx="1368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38" title="Gráfico">
            <a:extLst>
              <a:ext uri="{FF2B5EF4-FFF2-40B4-BE49-F238E27FC236}">
                <a16:creationId xmlns:a16="http://schemas.microsoft.com/office/drawing/2014/main" id="{60D699A5-4B07-07A6-80E1-77EDD8EFE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976823"/>
              </p:ext>
            </p:extLst>
          </p:nvPr>
        </p:nvGraphicFramePr>
        <p:xfrm>
          <a:off x="6218077" y="1992182"/>
          <a:ext cx="1368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38" title="Gráfico">
            <a:extLst>
              <a:ext uri="{FF2B5EF4-FFF2-40B4-BE49-F238E27FC236}">
                <a16:creationId xmlns:a16="http://schemas.microsoft.com/office/drawing/2014/main" id="{BCCEEBB1-8AE0-8B68-BA2A-4B147A0310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222785"/>
              </p:ext>
            </p:extLst>
          </p:nvPr>
        </p:nvGraphicFramePr>
        <p:xfrm>
          <a:off x="7606138" y="1992182"/>
          <a:ext cx="1368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38" title="Gráfico">
            <a:extLst>
              <a:ext uri="{FF2B5EF4-FFF2-40B4-BE49-F238E27FC236}">
                <a16:creationId xmlns:a16="http://schemas.microsoft.com/office/drawing/2014/main" id="{E3F406F0-6E57-4294-79C3-76DAE38B9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456416"/>
              </p:ext>
            </p:extLst>
          </p:nvPr>
        </p:nvGraphicFramePr>
        <p:xfrm>
          <a:off x="472263" y="1992182"/>
          <a:ext cx="1561562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49" name="Google Shape;349;p38"/>
          <p:cNvSpPr txBox="1"/>
          <p:nvPr/>
        </p:nvSpPr>
        <p:spPr>
          <a:xfrm>
            <a:off x="489600" y="1209600"/>
            <a:ext cx="850112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IMPORTACIONES DE MERCANCÍAS ESTADOUNIDENSES </a:t>
            </a:r>
            <a:r>
              <a:rPr lang="en-US" sz="1000" dirty="0">
                <a:solidFill>
                  <a:srgbClr val="02A5A5"/>
                </a:solidFill>
              </a:rPr>
              <a:t>(MILES DE MILLONES DE USD)</a:t>
            </a:r>
            <a:endParaRPr sz="1200" b="1" dirty="0">
              <a:solidFill>
                <a:srgbClr val="02A5A5"/>
              </a:solidFill>
            </a:endParaRPr>
          </a:p>
        </p:txBody>
      </p:sp>
      <p:cxnSp>
        <p:nvCxnSpPr>
          <p:cNvPr id="350" name="Google Shape;350;p38"/>
          <p:cNvCxnSpPr>
            <a:cxnSpLocks/>
          </p:cNvCxnSpPr>
          <p:nvPr/>
        </p:nvCxnSpPr>
        <p:spPr>
          <a:xfrm rot="10800000">
            <a:off x="2066176" y="1615364"/>
            <a:ext cx="0" cy="22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38"/>
          <p:cNvCxnSpPr>
            <a:cxnSpLocks/>
          </p:cNvCxnSpPr>
          <p:nvPr/>
        </p:nvCxnSpPr>
        <p:spPr>
          <a:xfrm rot="10800000">
            <a:off x="3459839" y="1615363"/>
            <a:ext cx="0" cy="22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38"/>
          <p:cNvCxnSpPr>
            <a:cxnSpLocks/>
          </p:cNvCxnSpPr>
          <p:nvPr/>
        </p:nvCxnSpPr>
        <p:spPr>
          <a:xfrm rot="10800000">
            <a:off x="4842156" y="1615363"/>
            <a:ext cx="0" cy="22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38"/>
          <p:cNvCxnSpPr>
            <a:cxnSpLocks/>
          </p:cNvCxnSpPr>
          <p:nvPr/>
        </p:nvCxnSpPr>
        <p:spPr>
          <a:xfrm rot="10800000">
            <a:off x="6222699" y="1615364"/>
            <a:ext cx="0" cy="22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38"/>
          <p:cNvCxnSpPr>
            <a:cxnSpLocks/>
          </p:cNvCxnSpPr>
          <p:nvPr/>
        </p:nvCxnSpPr>
        <p:spPr>
          <a:xfrm rot="10800000">
            <a:off x="7606116" y="1615364"/>
            <a:ext cx="0" cy="22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5" name="Google Shape;355;p38"/>
          <p:cNvSpPr txBox="1"/>
          <p:nvPr/>
        </p:nvSpPr>
        <p:spPr>
          <a:xfrm>
            <a:off x="672513" y="1572818"/>
            <a:ext cx="1327161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2018</a:t>
            </a:r>
            <a:endParaRPr sz="1000" dirty="0">
              <a:solidFill>
                <a:srgbClr val="02A5A5"/>
              </a:solidFill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2175483" y="1565123"/>
            <a:ext cx="120473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2019</a:t>
            </a:r>
            <a:endParaRPr sz="1000" dirty="0">
              <a:solidFill>
                <a:srgbClr val="02A5A5"/>
              </a:solidFill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3551257" y="1574743"/>
            <a:ext cx="1222622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2020</a:t>
            </a:r>
            <a:endParaRPr sz="1000" dirty="0">
              <a:solidFill>
                <a:srgbClr val="02A5A5"/>
              </a:solidFill>
            </a:endParaRPr>
          </a:p>
        </p:txBody>
      </p:sp>
      <p:sp>
        <p:nvSpPr>
          <p:cNvPr id="358" name="Google Shape;358;p38"/>
          <p:cNvSpPr txBox="1"/>
          <p:nvPr/>
        </p:nvSpPr>
        <p:spPr>
          <a:xfrm>
            <a:off x="4923755" y="1560485"/>
            <a:ext cx="125124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2021</a:t>
            </a:r>
            <a:endParaRPr sz="1000" dirty="0">
              <a:solidFill>
                <a:srgbClr val="02A5A5"/>
              </a:solidFill>
            </a:endParaRPr>
          </a:p>
        </p:txBody>
      </p:sp>
      <p:sp>
        <p:nvSpPr>
          <p:cNvPr id="359" name="Google Shape;359;p38"/>
          <p:cNvSpPr txBox="1"/>
          <p:nvPr/>
        </p:nvSpPr>
        <p:spPr>
          <a:xfrm>
            <a:off x="6286704" y="1602701"/>
            <a:ext cx="1220351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2022</a:t>
            </a:r>
            <a:endParaRPr sz="1000" dirty="0">
              <a:solidFill>
                <a:srgbClr val="02A5A5"/>
              </a:solidFill>
            </a:endParaRPr>
          </a:p>
        </p:txBody>
      </p:sp>
      <p:sp>
        <p:nvSpPr>
          <p:cNvPr id="360" name="Google Shape;360;p38"/>
          <p:cNvSpPr txBox="1"/>
          <p:nvPr/>
        </p:nvSpPr>
        <p:spPr>
          <a:xfrm>
            <a:off x="7606139" y="1572820"/>
            <a:ext cx="1368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2023</a:t>
            </a:r>
            <a:endParaRPr sz="1000" dirty="0">
              <a:solidFill>
                <a:srgbClr val="02A5A5"/>
              </a:solidFill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747585" y="3279557"/>
            <a:ext cx="690299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Marzo</a:t>
            </a:r>
            <a:br>
              <a:rPr lang="es-ES" sz="700" dirty="0"/>
            </a:br>
            <a:r>
              <a:rPr lang="es-ES" sz="700" dirty="0"/>
              <a:t>EE. UU. impone aranceles del 25% al acero y 10% al aluminio</a:t>
            </a:r>
          </a:p>
        </p:txBody>
      </p:sp>
      <p:sp>
        <p:nvSpPr>
          <p:cNvPr id="362" name="Google Shape;362;p38"/>
          <p:cNvSpPr txBox="1"/>
          <p:nvPr/>
        </p:nvSpPr>
        <p:spPr>
          <a:xfrm>
            <a:off x="1473436" y="3181241"/>
            <a:ext cx="5527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Abril</a:t>
            </a:r>
            <a:br>
              <a:rPr lang="es-ES" sz="700" dirty="0"/>
            </a:br>
            <a:r>
              <a:rPr lang="es-ES" sz="700" dirty="0"/>
              <a:t>China aplica aranceles del 25% a 545 productos de EUA</a:t>
            </a:r>
          </a:p>
        </p:txBody>
      </p:sp>
      <p:sp>
        <p:nvSpPr>
          <p:cNvPr id="363" name="Google Shape;363;p38"/>
          <p:cNvSpPr txBox="1"/>
          <p:nvPr/>
        </p:nvSpPr>
        <p:spPr>
          <a:xfrm>
            <a:off x="2129414" y="3477701"/>
            <a:ext cx="53196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Marzo</a:t>
            </a:r>
            <a:br>
              <a:rPr lang="es-ES" sz="700" dirty="0"/>
            </a:br>
            <a:r>
              <a:rPr lang="es-ES" sz="700" dirty="0"/>
              <a:t>EUA prohíbe a Huawei</a:t>
            </a:r>
          </a:p>
        </p:txBody>
      </p:sp>
      <p:sp>
        <p:nvSpPr>
          <p:cNvPr id="364" name="Google Shape;364;p38"/>
          <p:cNvSpPr txBox="1"/>
          <p:nvPr/>
        </p:nvSpPr>
        <p:spPr>
          <a:xfrm>
            <a:off x="2718316" y="3286875"/>
            <a:ext cx="628486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Agosto</a:t>
            </a:r>
            <a:br>
              <a:rPr lang="es-ES" sz="700" dirty="0"/>
            </a:br>
            <a:r>
              <a:rPr lang="es-ES" sz="700" dirty="0"/>
              <a:t>Tesoro de EUA califica a China “manipulador de divisas”</a:t>
            </a:r>
          </a:p>
        </p:txBody>
      </p:sp>
      <p:sp>
        <p:nvSpPr>
          <p:cNvPr id="365" name="Google Shape;365;p38"/>
          <p:cNvSpPr txBox="1"/>
          <p:nvPr/>
        </p:nvSpPr>
        <p:spPr>
          <a:xfrm>
            <a:off x="3704766" y="1806743"/>
            <a:ext cx="934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Enero</a:t>
            </a:r>
            <a:br>
              <a:rPr lang="es-ES" sz="700" dirty="0"/>
            </a:br>
            <a:r>
              <a:rPr lang="es-ES" sz="700" dirty="0"/>
              <a:t>La Fase Uno entre Estados Unidos y China entró en vigor</a:t>
            </a:r>
          </a:p>
        </p:txBody>
      </p:sp>
      <p:sp>
        <p:nvSpPr>
          <p:cNvPr id="366" name="Google Shape;366;p38"/>
          <p:cNvSpPr txBox="1"/>
          <p:nvPr/>
        </p:nvSpPr>
        <p:spPr>
          <a:xfrm>
            <a:off x="3551256" y="3509939"/>
            <a:ext cx="6411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Julio</a:t>
            </a:r>
            <a:br>
              <a:rPr lang="es-ES" sz="700" dirty="0"/>
            </a:br>
            <a:r>
              <a:rPr lang="es-ES" sz="700" dirty="0"/>
              <a:t>El T-MEC entra en vigor</a:t>
            </a:r>
          </a:p>
        </p:txBody>
      </p:sp>
      <p:sp>
        <p:nvSpPr>
          <p:cNvPr id="367" name="Google Shape;367;p38"/>
          <p:cNvSpPr txBox="1"/>
          <p:nvPr/>
        </p:nvSpPr>
        <p:spPr>
          <a:xfrm>
            <a:off x="5085963" y="1806743"/>
            <a:ext cx="102502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Febrero</a:t>
            </a:r>
            <a:br>
              <a:rPr lang="es-ES" sz="700" dirty="0"/>
            </a:br>
            <a:r>
              <a:rPr lang="es-ES" sz="700" dirty="0" err="1"/>
              <a:t>Yellen</a:t>
            </a:r>
            <a:r>
              <a:rPr lang="es-ES" sz="700" dirty="0"/>
              <a:t>: “Aranceles a China se mantendrán”</a:t>
            </a:r>
            <a:endParaRPr lang="es-ES" sz="700" i="1" dirty="0"/>
          </a:p>
        </p:txBody>
      </p:sp>
      <p:sp>
        <p:nvSpPr>
          <p:cNvPr id="368" name="Google Shape;368;p38"/>
          <p:cNvSpPr txBox="1"/>
          <p:nvPr/>
        </p:nvSpPr>
        <p:spPr>
          <a:xfrm>
            <a:off x="5008763" y="3387279"/>
            <a:ext cx="107947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Julio</a:t>
            </a:r>
            <a:br>
              <a:rPr lang="es-ES" sz="700" dirty="0"/>
            </a:br>
            <a:r>
              <a:rPr lang="es-ES" sz="700" i="1" dirty="0"/>
              <a:t>Se suspende el Diálogo Estratégico y Económico (S&amp;ED) entre EUA y China</a:t>
            </a:r>
            <a:endParaRPr lang="es-ES" sz="700" dirty="0"/>
          </a:p>
        </p:txBody>
      </p:sp>
      <p:sp>
        <p:nvSpPr>
          <p:cNvPr id="369" name="Google Shape;369;p38"/>
          <p:cNvSpPr txBox="1"/>
          <p:nvPr/>
        </p:nvSpPr>
        <p:spPr>
          <a:xfrm>
            <a:off x="6371559" y="3279557"/>
            <a:ext cx="999963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2018-2022</a:t>
            </a:r>
            <a:br>
              <a:rPr lang="es-ES" sz="700" dirty="0"/>
            </a:br>
            <a:r>
              <a:rPr lang="es-ES" sz="700" dirty="0"/>
              <a:t>830 nuevas empresas llegan a parques industriales AMPIP en México; 20% de Asia</a:t>
            </a:r>
          </a:p>
        </p:txBody>
      </p:sp>
      <p:sp>
        <p:nvSpPr>
          <p:cNvPr id="370" name="Google Shape;370;p38"/>
          <p:cNvSpPr txBox="1"/>
          <p:nvPr/>
        </p:nvSpPr>
        <p:spPr>
          <a:xfrm>
            <a:off x="7889459" y="3279557"/>
            <a:ext cx="952067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Febrero</a:t>
            </a:r>
            <a:br>
              <a:rPr lang="es-ES" sz="700" dirty="0"/>
            </a:br>
            <a:r>
              <a:rPr lang="es-ES" sz="700" dirty="0"/>
              <a:t>México superó a</a:t>
            </a:r>
            <a:br>
              <a:rPr lang="es-ES" sz="700" dirty="0"/>
            </a:br>
            <a:r>
              <a:rPr lang="es-ES" sz="700" dirty="0"/>
              <a:t> China como mayor socio comercial de Estados Unidos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AFDA647-79C7-5CF3-D683-DAEED231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México se consolida como principal socio comercial de EUA</a:t>
            </a:r>
            <a:br>
              <a:rPr lang="es-ES" dirty="0"/>
            </a:br>
            <a:endParaRPr lang="es-ES" dirty="0"/>
          </a:p>
        </p:txBody>
      </p:sp>
      <p:sp>
        <p:nvSpPr>
          <p:cNvPr id="4" name="Google Shape;132;p17">
            <a:extLst>
              <a:ext uri="{FF2B5EF4-FFF2-40B4-BE49-F238E27FC236}">
                <a16:creationId xmlns:a16="http://schemas.microsoft.com/office/drawing/2014/main" id="{5716CF9B-E564-ED64-D771-E2F245076606}"/>
              </a:ext>
            </a:extLst>
          </p:cNvPr>
          <p:cNvSpPr txBox="1"/>
          <p:nvPr/>
        </p:nvSpPr>
        <p:spPr>
          <a:xfrm>
            <a:off x="492125" y="4769053"/>
            <a:ext cx="4124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del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Census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Bureau.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85A073D-C1E8-6115-F10A-8DA29A6FBA39}"/>
              </a:ext>
            </a:extLst>
          </p:cNvPr>
          <p:cNvSpPr/>
          <p:nvPr/>
        </p:nvSpPr>
        <p:spPr>
          <a:xfrm>
            <a:off x="7193280" y="598949"/>
            <a:ext cx="1950720" cy="45459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 animación</a:t>
            </a:r>
          </a:p>
        </p:txBody>
      </p:sp>
    </p:spTree>
    <p:extLst>
      <p:ext uri="{BB962C8B-B14F-4D97-AF65-F5344CB8AC3E}">
        <p14:creationId xmlns:p14="http://schemas.microsoft.com/office/powerpoint/2010/main" val="30427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P spid="355" grpId="0"/>
      <p:bldP spid="356" grpId="0"/>
      <p:bldP spid="357" grpId="0"/>
      <p:bldP spid="358" grpId="0"/>
      <p:bldP spid="359" grpId="0"/>
      <p:bldP spid="360" grpId="0"/>
      <p:bldP spid="361" grpId="0"/>
      <p:bldP spid="362" grpId="0"/>
      <p:bldP spid="363" grpId="0"/>
      <p:bldP spid="364" grpId="0"/>
      <p:bldP spid="365" grpId="0"/>
      <p:bldP spid="366" grpId="0"/>
      <p:bldP spid="367" grpId="0"/>
      <p:bldP spid="368" grpId="0"/>
      <p:bldP spid="369" grpId="0"/>
      <p:bldP spid="3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10293" y="2045886"/>
            <a:ext cx="4897500" cy="15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800" dirty="0" err="1"/>
              <a:t>Coyuntura</a:t>
            </a:r>
            <a:r>
              <a:rPr lang="en-US" sz="2800" dirty="0"/>
              <a:t> Sectorial</a:t>
            </a:r>
            <a:endParaRPr sz="28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br>
              <a:rPr lang="en-US" dirty="0"/>
            </a:br>
            <a:r>
              <a:rPr lang="en-US" sz="2000" dirty="0" err="1"/>
              <a:t>Crecimiento</a:t>
            </a:r>
            <a:r>
              <a:rPr lang="en-US" sz="2000" dirty="0"/>
              <a:t> </a:t>
            </a:r>
            <a:r>
              <a:rPr lang="en-US" sz="2000" dirty="0" err="1"/>
              <a:t>liderado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Sector </a:t>
            </a:r>
            <a:r>
              <a:rPr lang="en-US" sz="2000" dirty="0" err="1"/>
              <a:t>Terciario</a:t>
            </a:r>
            <a:r>
              <a:rPr lang="en-US" sz="2000" dirty="0"/>
              <a:t> y  </a:t>
            </a:r>
            <a:r>
              <a:rPr lang="en-US" sz="2000" dirty="0" err="1"/>
              <a:t>Manufactura</a:t>
            </a:r>
            <a:r>
              <a:rPr lang="en-US" sz="2000" dirty="0"/>
              <a:t>, </a:t>
            </a:r>
            <a:r>
              <a:rPr lang="en-US" sz="2000" dirty="0" err="1"/>
              <a:t>aún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un </a:t>
            </a:r>
            <a:r>
              <a:rPr lang="en-US" sz="2000" dirty="0" err="1"/>
              <a:t>contexto</a:t>
            </a:r>
            <a:r>
              <a:rPr lang="en-US" sz="2000" dirty="0"/>
              <a:t> de </a:t>
            </a:r>
            <a:r>
              <a:rPr lang="en-US" sz="2000" dirty="0" err="1"/>
              <a:t>alta</a:t>
            </a:r>
            <a:r>
              <a:rPr lang="en-US" sz="2000" dirty="0"/>
              <a:t> </a:t>
            </a:r>
            <a:r>
              <a:rPr lang="en-US" sz="2000" dirty="0" err="1"/>
              <a:t>inflación</a:t>
            </a:r>
            <a:endParaRPr sz="2000" dirty="0"/>
          </a:p>
        </p:txBody>
      </p:sp>
      <p:sp>
        <p:nvSpPr>
          <p:cNvPr id="76" name="Google Shape;76;p12"/>
          <p:cNvSpPr txBox="1"/>
          <p:nvPr/>
        </p:nvSpPr>
        <p:spPr>
          <a:xfrm>
            <a:off x="487366" y="1192926"/>
            <a:ext cx="831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CD"/>
              </a:buClr>
              <a:buSzPts val="4800"/>
              <a:buFont typeface="Arial"/>
              <a:buNone/>
            </a:pPr>
            <a:r>
              <a:rPr lang="en-US" sz="4800" b="0" i="0" u="none" strike="noStrike" cap="small">
                <a:solidFill>
                  <a:srgbClr val="2DCCCD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DBC7FA-7A42-B552-3158-D0A7A72C1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0" y="1916422"/>
            <a:ext cx="8346147" cy="2883658"/>
          </a:xfrm>
          <a:prstGeom prst="rect">
            <a:avLst/>
          </a:prstGeom>
        </p:spPr>
      </p:pic>
      <p:sp>
        <p:nvSpPr>
          <p:cNvPr id="349" name="Google Shape;349;p38"/>
          <p:cNvSpPr txBox="1"/>
          <p:nvPr/>
        </p:nvSpPr>
        <p:spPr>
          <a:xfrm>
            <a:off x="489600" y="1209600"/>
            <a:ext cx="850112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IMPORTACIONES DE MERCANCÍAS ESTADOUNIDENSES </a:t>
            </a:r>
            <a:r>
              <a:rPr lang="en-US" sz="1000" dirty="0">
                <a:solidFill>
                  <a:srgbClr val="02A5A5"/>
                </a:solidFill>
              </a:rPr>
              <a:t>(MILES DE MILLONES DE USD)</a:t>
            </a:r>
            <a:endParaRPr sz="1200" b="1" dirty="0">
              <a:solidFill>
                <a:srgbClr val="02A5A5"/>
              </a:solidFill>
            </a:endParaRPr>
          </a:p>
        </p:txBody>
      </p:sp>
      <p:cxnSp>
        <p:nvCxnSpPr>
          <p:cNvPr id="350" name="Google Shape;350;p38"/>
          <p:cNvCxnSpPr/>
          <p:nvPr/>
        </p:nvCxnSpPr>
        <p:spPr>
          <a:xfrm rot="10800000">
            <a:off x="2171067" y="1525438"/>
            <a:ext cx="0" cy="22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38"/>
          <p:cNvCxnSpPr/>
          <p:nvPr/>
        </p:nvCxnSpPr>
        <p:spPr>
          <a:xfrm rot="10800000">
            <a:off x="3582363" y="1503944"/>
            <a:ext cx="0" cy="22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38"/>
          <p:cNvCxnSpPr/>
          <p:nvPr/>
        </p:nvCxnSpPr>
        <p:spPr>
          <a:xfrm rot="10800000">
            <a:off x="4993550" y="1525438"/>
            <a:ext cx="0" cy="22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38"/>
          <p:cNvCxnSpPr/>
          <p:nvPr/>
        </p:nvCxnSpPr>
        <p:spPr>
          <a:xfrm rot="10800000">
            <a:off x="6410252" y="1525438"/>
            <a:ext cx="0" cy="22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38"/>
          <p:cNvCxnSpPr/>
          <p:nvPr/>
        </p:nvCxnSpPr>
        <p:spPr>
          <a:xfrm rot="10800000">
            <a:off x="7818466" y="1503945"/>
            <a:ext cx="0" cy="229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5" name="Google Shape;355;p38"/>
          <p:cNvSpPr txBox="1"/>
          <p:nvPr/>
        </p:nvSpPr>
        <p:spPr>
          <a:xfrm>
            <a:off x="875325" y="1557431"/>
            <a:ext cx="85641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2018</a:t>
            </a:r>
            <a:endParaRPr sz="1000" dirty="0">
              <a:solidFill>
                <a:srgbClr val="02A5A5"/>
              </a:solidFill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2246963" y="1557431"/>
            <a:ext cx="85641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2A5A5"/>
                </a:solidFill>
              </a:rPr>
              <a:t>2019</a:t>
            </a:r>
            <a:endParaRPr sz="1000" dirty="0">
              <a:solidFill>
                <a:srgbClr val="02A5A5"/>
              </a:solidFill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3775563" y="1557431"/>
            <a:ext cx="85641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2A5A5"/>
                </a:solidFill>
              </a:rPr>
              <a:t>2020</a:t>
            </a:r>
            <a:endParaRPr sz="1000">
              <a:solidFill>
                <a:srgbClr val="02A5A5"/>
              </a:solidFill>
            </a:endParaRPr>
          </a:p>
        </p:txBody>
      </p:sp>
      <p:sp>
        <p:nvSpPr>
          <p:cNvPr id="358" name="Google Shape;358;p38"/>
          <p:cNvSpPr txBox="1"/>
          <p:nvPr/>
        </p:nvSpPr>
        <p:spPr>
          <a:xfrm>
            <a:off x="5272075" y="1557431"/>
            <a:ext cx="85641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2A5A5"/>
                </a:solidFill>
              </a:rPr>
              <a:t>2021</a:t>
            </a:r>
            <a:endParaRPr sz="1000">
              <a:solidFill>
                <a:srgbClr val="02A5A5"/>
              </a:solidFill>
            </a:endParaRPr>
          </a:p>
        </p:txBody>
      </p:sp>
      <p:sp>
        <p:nvSpPr>
          <p:cNvPr id="359" name="Google Shape;359;p38"/>
          <p:cNvSpPr txBox="1"/>
          <p:nvPr/>
        </p:nvSpPr>
        <p:spPr>
          <a:xfrm>
            <a:off x="6786175" y="1557431"/>
            <a:ext cx="85641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2A5A5"/>
                </a:solidFill>
              </a:rPr>
              <a:t>2022</a:t>
            </a:r>
            <a:endParaRPr sz="1000">
              <a:solidFill>
                <a:srgbClr val="02A5A5"/>
              </a:solidFill>
            </a:endParaRPr>
          </a:p>
        </p:txBody>
      </p:sp>
      <p:sp>
        <p:nvSpPr>
          <p:cNvPr id="360" name="Google Shape;360;p38"/>
          <p:cNvSpPr txBox="1"/>
          <p:nvPr/>
        </p:nvSpPr>
        <p:spPr>
          <a:xfrm>
            <a:off x="8117725" y="1557431"/>
            <a:ext cx="856413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2A5A5"/>
                </a:solidFill>
              </a:rPr>
              <a:t>2023</a:t>
            </a:r>
            <a:endParaRPr sz="1000">
              <a:solidFill>
                <a:srgbClr val="02A5A5"/>
              </a:solidFill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747585" y="3279557"/>
            <a:ext cx="784411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Marzo</a:t>
            </a:r>
            <a:br>
              <a:rPr lang="es-ES" sz="700" dirty="0"/>
            </a:br>
            <a:r>
              <a:rPr lang="es-ES" sz="700" dirty="0"/>
              <a:t>EE. UU. impone aranceles del 25% al acero y 10% al aluminio</a:t>
            </a:r>
          </a:p>
        </p:txBody>
      </p:sp>
      <p:sp>
        <p:nvSpPr>
          <p:cNvPr id="362" name="Google Shape;362;p38"/>
          <p:cNvSpPr txBox="1"/>
          <p:nvPr/>
        </p:nvSpPr>
        <p:spPr>
          <a:xfrm>
            <a:off x="1580453" y="3171835"/>
            <a:ext cx="6012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Abril</a:t>
            </a:r>
            <a:br>
              <a:rPr lang="es-ES" sz="700" dirty="0"/>
            </a:br>
            <a:r>
              <a:rPr lang="es-ES" sz="700" dirty="0"/>
              <a:t>China aplica aranceles del 25% a 545 productos de EUA</a:t>
            </a:r>
          </a:p>
        </p:txBody>
      </p:sp>
      <p:sp>
        <p:nvSpPr>
          <p:cNvPr id="363" name="Google Shape;363;p38"/>
          <p:cNvSpPr txBox="1"/>
          <p:nvPr/>
        </p:nvSpPr>
        <p:spPr>
          <a:xfrm>
            <a:off x="2312350" y="3495001"/>
            <a:ext cx="53196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Marzo</a:t>
            </a:r>
            <a:br>
              <a:rPr lang="es-ES" sz="700" dirty="0"/>
            </a:br>
            <a:r>
              <a:rPr lang="es-ES" sz="700" dirty="0"/>
              <a:t>EUA prohíbe a Huawei</a:t>
            </a:r>
          </a:p>
        </p:txBody>
      </p:sp>
      <p:sp>
        <p:nvSpPr>
          <p:cNvPr id="364" name="Google Shape;364;p38"/>
          <p:cNvSpPr txBox="1"/>
          <p:nvPr/>
        </p:nvSpPr>
        <p:spPr>
          <a:xfrm>
            <a:off x="2932256" y="3279557"/>
            <a:ext cx="707257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Agosto</a:t>
            </a:r>
            <a:br>
              <a:rPr lang="es-ES" sz="700" dirty="0"/>
            </a:br>
            <a:r>
              <a:rPr lang="es-ES" sz="700" dirty="0"/>
              <a:t>Tesoro de EUA califica a China “manipulador de divisas”</a:t>
            </a:r>
          </a:p>
        </p:txBody>
      </p:sp>
      <p:sp>
        <p:nvSpPr>
          <p:cNvPr id="365" name="Google Shape;365;p38"/>
          <p:cNvSpPr txBox="1"/>
          <p:nvPr/>
        </p:nvSpPr>
        <p:spPr>
          <a:xfrm>
            <a:off x="3704766" y="1806743"/>
            <a:ext cx="9346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Enero</a:t>
            </a:r>
            <a:br>
              <a:rPr lang="es-ES" sz="700" dirty="0"/>
            </a:br>
            <a:r>
              <a:rPr lang="es-ES" sz="700" dirty="0"/>
              <a:t>La Fase Uno entre Estados Unidos y China entró en vigor</a:t>
            </a:r>
          </a:p>
        </p:txBody>
      </p:sp>
      <p:sp>
        <p:nvSpPr>
          <p:cNvPr id="366" name="Google Shape;366;p38"/>
          <p:cNvSpPr txBox="1"/>
          <p:nvPr/>
        </p:nvSpPr>
        <p:spPr>
          <a:xfrm>
            <a:off x="4298788" y="3495001"/>
            <a:ext cx="6411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Julio</a:t>
            </a:r>
            <a:br>
              <a:rPr lang="es-ES" sz="700" dirty="0"/>
            </a:br>
            <a:r>
              <a:rPr lang="es-ES" sz="700" dirty="0"/>
              <a:t>El T-MEC entra en vigor</a:t>
            </a:r>
          </a:p>
        </p:txBody>
      </p:sp>
      <p:sp>
        <p:nvSpPr>
          <p:cNvPr id="367" name="Google Shape;367;p38"/>
          <p:cNvSpPr txBox="1"/>
          <p:nvPr/>
        </p:nvSpPr>
        <p:spPr>
          <a:xfrm>
            <a:off x="5085963" y="1806743"/>
            <a:ext cx="102502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Febrero</a:t>
            </a:r>
            <a:br>
              <a:rPr lang="es-ES" sz="700" dirty="0"/>
            </a:br>
            <a:r>
              <a:rPr lang="es-ES" sz="700" dirty="0" err="1"/>
              <a:t>Yellen</a:t>
            </a:r>
            <a:r>
              <a:rPr lang="es-ES" sz="700" dirty="0"/>
              <a:t>: “Aranceles a China se mantendrán”</a:t>
            </a:r>
            <a:endParaRPr lang="es-ES" sz="700" i="1" dirty="0"/>
          </a:p>
        </p:txBody>
      </p:sp>
      <p:sp>
        <p:nvSpPr>
          <p:cNvPr id="368" name="Google Shape;368;p38"/>
          <p:cNvSpPr txBox="1"/>
          <p:nvPr/>
        </p:nvSpPr>
        <p:spPr>
          <a:xfrm>
            <a:off x="5205188" y="3387279"/>
            <a:ext cx="107441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Julio</a:t>
            </a:r>
            <a:br>
              <a:rPr lang="es-ES" sz="700" dirty="0"/>
            </a:br>
            <a:r>
              <a:rPr lang="es-ES" sz="700" i="1" dirty="0"/>
              <a:t>Se suspende el Diálogo Estratégico y Económico (S&amp;ED) entre EUA y China</a:t>
            </a:r>
            <a:endParaRPr lang="es-ES" sz="700" dirty="0"/>
          </a:p>
        </p:txBody>
      </p:sp>
      <p:sp>
        <p:nvSpPr>
          <p:cNvPr id="369" name="Google Shape;369;p38"/>
          <p:cNvSpPr txBox="1"/>
          <p:nvPr/>
        </p:nvSpPr>
        <p:spPr>
          <a:xfrm>
            <a:off x="6683562" y="3279557"/>
            <a:ext cx="108129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2018-2022</a:t>
            </a:r>
            <a:br>
              <a:rPr lang="es-ES" sz="700" dirty="0"/>
            </a:br>
            <a:r>
              <a:rPr lang="es-ES" sz="700" dirty="0"/>
              <a:t>830 nuevas empresas llegan a parques industriales AMPIP en México; 20% de Asia</a:t>
            </a:r>
          </a:p>
        </p:txBody>
      </p:sp>
      <p:sp>
        <p:nvSpPr>
          <p:cNvPr id="370" name="Google Shape;370;p38"/>
          <p:cNvSpPr txBox="1"/>
          <p:nvPr/>
        </p:nvSpPr>
        <p:spPr>
          <a:xfrm>
            <a:off x="7889459" y="3279557"/>
            <a:ext cx="952067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1" dirty="0"/>
              <a:t>Febrero</a:t>
            </a:r>
            <a:br>
              <a:rPr lang="es-ES" sz="700" dirty="0"/>
            </a:br>
            <a:r>
              <a:rPr lang="es-ES" sz="700" dirty="0"/>
              <a:t>México superó a</a:t>
            </a:r>
            <a:br>
              <a:rPr lang="es-ES" sz="700" dirty="0"/>
            </a:br>
            <a:r>
              <a:rPr lang="es-ES" sz="700" dirty="0"/>
              <a:t> China como mayor socio comercial de Estados Unidos</a:t>
            </a:r>
          </a:p>
        </p:txBody>
      </p:sp>
      <p:sp>
        <p:nvSpPr>
          <p:cNvPr id="371" name="Google Shape;371;p38"/>
          <p:cNvSpPr/>
          <p:nvPr/>
        </p:nvSpPr>
        <p:spPr>
          <a:xfrm>
            <a:off x="8026725" y="2411659"/>
            <a:ext cx="364200" cy="184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AFDA647-79C7-5CF3-D683-DAEED231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México se consolida como principal socio comercial de EUA</a:t>
            </a:r>
            <a:br>
              <a:rPr lang="es-ES" dirty="0"/>
            </a:br>
            <a:endParaRPr lang="es-ES" dirty="0"/>
          </a:p>
        </p:txBody>
      </p:sp>
      <p:sp>
        <p:nvSpPr>
          <p:cNvPr id="4" name="Google Shape;132;p17">
            <a:extLst>
              <a:ext uri="{FF2B5EF4-FFF2-40B4-BE49-F238E27FC236}">
                <a16:creationId xmlns:a16="http://schemas.microsoft.com/office/drawing/2014/main" id="{5716CF9B-E564-ED64-D771-E2F245076606}"/>
              </a:ext>
            </a:extLst>
          </p:cNvPr>
          <p:cNvSpPr txBox="1"/>
          <p:nvPr/>
        </p:nvSpPr>
        <p:spPr>
          <a:xfrm>
            <a:off x="492125" y="4769053"/>
            <a:ext cx="4124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del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Census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Bureau.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A43310B-EB62-F6A4-2E36-3E63F3A5CD3C}"/>
              </a:ext>
            </a:extLst>
          </p:cNvPr>
          <p:cNvSpPr/>
          <p:nvPr/>
        </p:nvSpPr>
        <p:spPr>
          <a:xfrm>
            <a:off x="7193280" y="598949"/>
            <a:ext cx="1950720" cy="45459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Sin </a:t>
            </a:r>
            <a:r>
              <a:rPr lang="es-ES" dirty="0"/>
              <a:t>animación</a:t>
            </a:r>
          </a:p>
        </p:txBody>
      </p:sp>
    </p:spTree>
    <p:extLst>
      <p:ext uri="{BB962C8B-B14F-4D97-AF65-F5344CB8AC3E}">
        <p14:creationId xmlns:p14="http://schemas.microsoft.com/office/powerpoint/2010/main" val="2182853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/>
              <a:t>¿Cómo llegó México a consolidar esta posición?</a:t>
            </a:r>
            <a:endParaRPr/>
          </a:p>
        </p:txBody>
      </p:sp>
      <p:sp>
        <p:nvSpPr>
          <p:cNvPr id="378" name="Google Shape;378;p39"/>
          <p:cNvSpPr txBox="1"/>
          <p:nvPr/>
        </p:nvSpPr>
        <p:spPr>
          <a:xfrm>
            <a:off x="503250" y="1209600"/>
            <a:ext cx="3960000" cy="35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8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2A5A5"/>
                </a:solidFill>
              </a:rPr>
              <a:t>EXPORTACIÓN MANUFACTURAS MÉXICO </a:t>
            </a:r>
            <a:br>
              <a:rPr lang="en-US" sz="1200" b="1" dirty="0">
                <a:solidFill>
                  <a:srgbClr val="02A5A5"/>
                </a:solidFill>
              </a:rPr>
            </a:br>
            <a:r>
              <a:rPr lang="en-US" sz="1000" dirty="0">
                <a:solidFill>
                  <a:srgbClr val="02A5A5"/>
                </a:solidFill>
              </a:rPr>
              <a:t>(TMCA; SELECCIÓN MANUFACTURAS*) </a:t>
            </a:r>
            <a:endParaRPr sz="1200" b="1" dirty="0">
              <a:solidFill>
                <a:srgbClr val="02A5A5"/>
              </a:solidFill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5004000" y="1209600"/>
            <a:ext cx="3960000" cy="3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El valor del comercio (</a:t>
            </a:r>
            <a:r>
              <a:rPr lang="es-ES" dirty="0" err="1">
                <a:solidFill>
                  <a:schemeClr val="lt2"/>
                </a:solidFill>
              </a:rPr>
              <a:t>Import</a:t>
            </a:r>
            <a:r>
              <a:rPr lang="es-ES" dirty="0">
                <a:solidFill>
                  <a:schemeClr val="lt2"/>
                </a:solidFill>
              </a:rPr>
              <a:t>. + </a:t>
            </a:r>
            <a:r>
              <a:rPr lang="es-ES" dirty="0" err="1">
                <a:solidFill>
                  <a:schemeClr val="lt2"/>
                </a:solidFill>
              </a:rPr>
              <a:t>Export</a:t>
            </a:r>
            <a:r>
              <a:rPr lang="es-ES" dirty="0">
                <a:solidFill>
                  <a:schemeClr val="lt2"/>
                </a:solidFill>
              </a:rPr>
              <a:t>.) respecto al PIB de México alcanzó 87.7% en 2022; </a:t>
            </a:r>
            <a:r>
              <a:rPr lang="es-ES" dirty="0">
                <a:solidFill>
                  <a:srgbClr val="02A5A5"/>
                </a:solidFill>
              </a:rPr>
              <a:t>el motor del comercio exterior son las manufacturas, representando el 87.4% de las exportaciones en 2022.</a:t>
            </a:r>
            <a:endParaRPr lang="es-ES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Dos subsectores han concentrado el 62.8% de las exportaciones manufactureras desde 2012: el </a:t>
            </a:r>
            <a:r>
              <a:rPr lang="es-ES" dirty="0">
                <a:solidFill>
                  <a:srgbClr val="02A5A5"/>
                </a:solidFill>
              </a:rPr>
              <a:t>Equipo de Transporte y el Equipo de Computación y Electrónicos.</a:t>
            </a:r>
          </a:p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Ambas manufacturas dentro de </a:t>
            </a:r>
            <a:r>
              <a:rPr lang="es-ES" dirty="0">
                <a:solidFill>
                  <a:srgbClr val="02A5A5"/>
                </a:solidFill>
              </a:rPr>
              <a:t>las más competitivas a nivel global;</a:t>
            </a:r>
            <a:r>
              <a:rPr lang="es-ES" dirty="0">
                <a:solidFill>
                  <a:schemeClr val="lt2"/>
                </a:solidFill>
              </a:rPr>
              <a:t> México encabeza Equipo de Transporte y 2do en Computación y Electrónicos, después de China.</a:t>
            </a:r>
            <a:endParaRPr lang="es-E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2;p17">
            <a:extLst>
              <a:ext uri="{FF2B5EF4-FFF2-40B4-BE49-F238E27FC236}">
                <a16:creationId xmlns:a16="http://schemas.microsoft.com/office/drawing/2014/main" id="{2BF93962-6F81-37E7-4C78-A134DE2911DE}"/>
              </a:ext>
            </a:extLst>
          </p:cNvPr>
          <p:cNvSpPr txBox="1"/>
          <p:nvPr/>
        </p:nvSpPr>
        <p:spPr>
          <a:xfrm>
            <a:off x="492124" y="4769053"/>
            <a:ext cx="577187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* Tasa Media de Crecimiento Anual (Selección de las 11 manufacturas con mayor participación en las exportaciones).</a:t>
            </a:r>
            <a:b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  Clasificación por SCIAN.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0C96DD-9C5B-8082-C19D-2FCA2934F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28" y="1712896"/>
            <a:ext cx="3962743" cy="302387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s-ES" sz="1800" dirty="0"/>
              <a:t>Manufactura mexicana dirigida a EUA crece, ¿cuanto respecto a China?</a:t>
            </a:r>
          </a:p>
        </p:txBody>
      </p:sp>
      <p:sp>
        <p:nvSpPr>
          <p:cNvPr id="388" name="Google Shape;388;p40"/>
          <p:cNvSpPr txBox="1"/>
          <p:nvPr/>
        </p:nvSpPr>
        <p:spPr>
          <a:xfrm>
            <a:off x="489600" y="1209600"/>
            <a:ext cx="4270200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buNone/>
            </a:pPr>
            <a:r>
              <a:rPr lang="en-US" sz="1200" b="1" dirty="0">
                <a:solidFill>
                  <a:srgbClr val="02A5A5"/>
                </a:solidFill>
              </a:rPr>
              <a:t>CRECIMIENTO MEXICANO RESPECTO A CHINA:</a:t>
            </a:r>
            <a:endParaRPr sz="1100" b="1" dirty="0">
              <a:solidFill>
                <a:srgbClr val="02A5A5"/>
              </a:solidFill>
            </a:endParaRPr>
          </a:p>
          <a:p>
            <a:pPr marL="0" lvl="0" indent="0" algn="l" rtl="0">
              <a:buNone/>
            </a:pPr>
            <a:r>
              <a:rPr lang="en-US" sz="1100" dirty="0">
                <a:solidFill>
                  <a:srgbClr val="02A5A5"/>
                </a:solidFill>
              </a:rPr>
              <a:t>(PARTICIPACIÓN EN IMPORT. EUA; VAR. %  ENE 18 - JUN 23)</a:t>
            </a:r>
            <a:endParaRPr sz="1300" b="1" dirty="0">
              <a:solidFill>
                <a:srgbClr val="02A5A5"/>
              </a:solidFill>
            </a:endParaRPr>
          </a:p>
        </p:txBody>
      </p:sp>
      <p:sp>
        <p:nvSpPr>
          <p:cNvPr id="2" name="Google Shape;132;p17">
            <a:extLst>
              <a:ext uri="{FF2B5EF4-FFF2-40B4-BE49-F238E27FC236}">
                <a16:creationId xmlns:a16="http://schemas.microsoft.com/office/drawing/2014/main" id="{79A3DA58-4A5D-0CD9-B35C-73F50F875A86}"/>
              </a:ext>
            </a:extLst>
          </p:cNvPr>
          <p:cNvSpPr txBox="1"/>
          <p:nvPr/>
        </p:nvSpPr>
        <p:spPr>
          <a:xfrm>
            <a:off x="492125" y="4769053"/>
            <a:ext cx="4124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del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Census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Bureau.</a:t>
            </a:r>
          </a:p>
        </p:txBody>
      </p:sp>
      <p:sp>
        <p:nvSpPr>
          <p:cNvPr id="3" name="Google Shape;380;p39">
            <a:extLst>
              <a:ext uri="{FF2B5EF4-FFF2-40B4-BE49-F238E27FC236}">
                <a16:creationId xmlns:a16="http://schemas.microsoft.com/office/drawing/2014/main" id="{8BCA40BE-CEA0-20AD-E776-E95E044BAEE5}"/>
              </a:ext>
            </a:extLst>
          </p:cNvPr>
          <p:cNvSpPr/>
          <p:nvPr/>
        </p:nvSpPr>
        <p:spPr>
          <a:xfrm>
            <a:off x="5004000" y="1209600"/>
            <a:ext cx="3960000" cy="3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¿Qué industrias fueron clave para que México alcanzara nuevamente la posición de principal socio comercial de EUA?</a:t>
            </a:r>
          </a:p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Impulsado principalmente por </a:t>
            </a:r>
            <a:r>
              <a:rPr lang="es-ES" dirty="0">
                <a:solidFill>
                  <a:srgbClr val="02A5A5"/>
                </a:solidFill>
              </a:rPr>
              <a:t>4 subsectores: </a:t>
            </a:r>
            <a:r>
              <a:rPr lang="es-ES" dirty="0">
                <a:solidFill>
                  <a:schemeClr val="lt2"/>
                </a:solidFill>
              </a:rPr>
              <a:t>Computación y Electrónicos, Equipo de Transporte, Maquinaria y Equipo, Fabricación de Muebles.</a:t>
            </a:r>
          </a:p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A pesar del buen desempeño de México, </a:t>
            </a:r>
            <a:r>
              <a:rPr lang="es-ES" dirty="0">
                <a:solidFill>
                  <a:srgbClr val="02A5A5"/>
                </a:solidFill>
              </a:rPr>
              <a:t>las pérdidas chinas no se han vuelto en ganancias mexicanas.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DF41E4-2440-E6FD-C7C5-191BC140F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10" y="1708150"/>
            <a:ext cx="3962743" cy="302387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/>
              <a:t>Economías del sudeste asiático aumentan su participación</a:t>
            </a:r>
            <a:endParaRPr/>
          </a:p>
        </p:txBody>
      </p:sp>
      <p:sp>
        <p:nvSpPr>
          <p:cNvPr id="398" name="Google Shape;398;p4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Vietnam y Taiwán; dos economías que derivado de la cercanía a la economía China consolidaron una mayor participación; reconociendo también el peso de Taiwán en la manufactura de semiconductores. En el caso del equipo de transporte, México partía de una posición ya consolidada abasteciendo el 33.9% de las importaciones estadounidenses en 2022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489600" y="1209600"/>
            <a:ext cx="396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IMPORTACIONES DE EUA: COMPUTACIÓN Y ELECTRÓNICOS </a:t>
            </a:r>
            <a:r>
              <a:rPr lang="en-US" sz="1000" dirty="0">
                <a:solidFill>
                  <a:srgbClr val="02A5A5"/>
                </a:solidFill>
              </a:rPr>
              <a:t>(% IMPORTACIONES)</a:t>
            </a:r>
            <a:endParaRPr sz="1000" i="0" u="none" strike="noStrike" cap="none" dirty="0">
              <a:solidFill>
                <a:srgbClr val="02A5A5"/>
              </a:solidFill>
            </a:endParaRPr>
          </a:p>
        </p:txBody>
      </p:sp>
      <p:sp>
        <p:nvSpPr>
          <p:cNvPr id="399" name="Google Shape;399;p41"/>
          <p:cNvSpPr txBox="1"/>
          <p:nvPr/>
        </p:nvSpPr>
        <p:spPr>
          <a:xfrm>
            <a:off x="5004000" y="1209600"/>
            <a:ext cx="3960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IMPORTACIONES DE EUA: EQUIPO TRANSPORTE </a:t>
            </a:r>
            <a:br>
              <a:rPr lang="en-US" sz="1200" b="1" dirty="0">
                <a:solidFill>
                  <a:srgbClr val="02A5A5"/>
                </a:solidFill>
              </a:rPr>
            </a:br>
            <a:r>
              <a:rPr lang="en-US" sz="1000" dirty="0">
                <a:solidFill>
                  <a:srgbClr val="02A5A5"/>
                </a:solidFill>
              </a:rPr>
              <a:t>(% IMPORTACIONES)</a:t>
            </a:r>
            <a:endParaRPr sz="1000" dirty="0">
              <a:solidFill>
                <a:srgbClr val="02A5A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endParaRPr sz="1200" b="1" dirty="0">
              <a:solidFill>
                <a:srgbClr val="02A5A5"/>
              </a:solidFill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7D14B9F3-ED27-2159-697D-3B83FC89D7ED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b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Para 2023 los datos se presentan a junio.</a:t>
            </a:r>
            <a:b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del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Census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Bureau.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25677A-F0D5-7885-8BC8-CD4DE69B4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0" y="1732820"/>
            <a:ext cx="3962743" cy="24508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CE525A-448C-A491-D8E9-5BD2F266E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708" y="1705271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0215" lvl="0" indent="-450215" algn="just" rtl="0">
              <a:spcAft>
                <a:spcPts val="0"/>
              </a:spcAft>
              <a:buNone/>
            </a:pPr>
            <a:r>
              <a:rPr lang="es-ES" dirty="0"/>
              <a:t>Norte y Bajío lideran, el Sur con potencial en exportación de Muebles</a:t>
            </a:r>
          </a:p>
        </p:txBody>
      </p:sp>
      <p:sp>
        <p:nvSpPr>
          <p:cNvPr id="410" name="Google Shape;410;p4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Baja California, Chihuahua, Coahuila cerca de la costa oeste de EUA y son globalmente competitivos en Computación y Electrónica, Maquinaria y Equipo. El Noreste conecta a Texas y al resto de la Costa Este de EUA, con potencial en Equipos de Transporte, Maquinaria y Equipos, y Metales Básicos. Bajío y occidente cuentan con desarrollo en estos subsectores.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9" name="Google Shape;409;p42"/>
          <p:cNvSpPr txBox="1"/>
          <p:nvPr/>
        </p:nvSpPr>
        <p:spPr>
          <a:xfrm>
            <a:off x="489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buNone/>
            </a:pPr>
            <a:r>
              <a:rPr lang="en-US" sz="1200" b="1" dirty="0">
                <a:solidFill>
                  <a:srgbClr val="02A5A5"/>
                </a:solidFill>
              </a:rPr>
              <a:t>COMPUTACIÓN Y ELECTRÓNICOS</a:t>
            </a:r>
            <a:br>
              <a:rPr lang="en-US" sz="1200" b="1" dirty="0">
                <a:solidFill>
                  <a:srgbClr val="02A5A5"/>
                </a:solidFill>
              </a:rPr>
            </a:br>
            <a:r>
              <a:rPr lang="en-US" sz="1000" dirty="0">
                <a:solidFill>
                  <a:srgbClr val="02A5A5"/>
                </a:solidFill>
              </a:rPr>
              <a:t>(UNIDADES ECONÓMICAS POR ENTIDAD)</a:t>
            </a:r>
            <a:r>
              <a:rPr lang="en-US" sz="1000" b="1" dirty="0">
                <a:solidFill>
                  <a:srgbClr val="02A5A5"/>
                </a:solidFill>
              </a:rPr>
              <a:t> </a:t>
            </a:r>
            <a:endParaRPr i="0" u="none" strike="noStrike" cap="none" dirty="0">
              <a:solidFill>
                <a:srgbClr val="02A5A5"/>
              </a:solidFill>
            </a:endParaRPr>
          </a:p>
        </p:txBody>
      </p:sp>
      <p:sp>
        <p:nvSpPr>
          <p:cNvPr id="411" name="Google Shape;411;p42"/>
          <p:cNvSpPr txBox="1"/>
          <p:nvPr/>
        </p:nvSpPr>
        <p:spPr>
          <a:xfrm>
            <a:off x="50040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buNone/>
            </a:pPr>
            <a:r>
              <a:rPr lang="en-US" sz="1200" b="1" dirty="0">
                <a:solidFill>
                  <a:srgbClr val="02A5A5"/>
                </a:solidFill>
              </a:rPr>
              <a:t>MUEBLES, COLCHONES Y PERSIANAS</a:t>
            </a:r>
            <a:br>
              <a:rPr lang="en-US" sz="1200" b="1" dirty="0">
                <a:solidFill>
                  <a:srgbClr val="02A5A5"/>
                </a:solidFill>
              </a:rPr>
            </a:br>
            <a:r>
              <a:rPr lang="en-US" sz="1000" dirty="0">
                <a:solidFill>
                  <a:srgbClr val="02A5A5"/>
                </a:solidFill>
              </a:rPr>
              <a:t>(UNIDADES ECONÓMICAS POR ENTIDAD)</a:t>
            </a:r>
            <a:r>
              <a:rPr lang="en-US" sz="1000" b="1" dirty="0">
                <a:solidFill>
                  <a:srgbClr val="02A5A5"/>
                </a:solidFill>
              </a:rPr>
              <a:t>  </a:t>
            </a:r>
            <a:endParaRPr sz="1050" b="1" dirty="0">
              <a:solidFill>
                <a:srgbClr val="02A5A5"/>
              </a:solidFill>
            </a:endParaRPr>
          </a:p>
        </p:txBody>
      </p:sp>
      <p:pic>
        <p:nvPicPr>
          <p:cNvPr id="412" name="Google Shape;412;p42"/>
          <p:cNvPicPr preferRelativeResize="0"/>
          <p:nvPr/>
        </p:nvPicPr>
        <p:blipFill rotWithShape="1">
          <a:blip r:embed="rId3">
            <a:alphaModFix/>
          </a:blip>
          <a:srcRect t="11461" b="8107"/>
          <a:stretch/>
        </p:blipFill>
        <p:spPr>
          <a:xfrm>
            <a:off x="5003800" y="1697202"/>
            <a:ext cx="3960000" cy="255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2"/>
          <p:cNvPicPr preferRelativeResize="0"/>
          <p:nvPr/>
        </p:nvPicPr>
        <p:blipFill rotWithShape="1">
          <a:blip r:embed="rId4">
            <a:alphaModFix/>
          </a:blip>
          <a:srcRect t="11586" b="10129"/>
          <a:stretch/>
        </p:blipFill>
        <p:spPr>
          <a:xfrm>
            <a:off x="471600" y="1708150"/>
            <a:ext cx="3960000" cy="24819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0BBD5C06-D91A-9147-71E9-6EEB24B91F0B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DENUE 2018.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s-ES" dirty="0"/>
              <a:t>Hacia 2024, atender limitaciones de infraestructura y generar condiciones para atraer inversión es la prioridad</a:t>
            </a:r>
          </a:p>
        </p:txBody>
      </p:sp>
      <p:sp>
        <p:nvSpPr>
          <p:cNvPr id="421" name="Google Shape;421;p43"/>
          <p:cNvSpPr txBox="1"/>
          <p:nvPr/>
        </p:nvSpPr>
        <p:spPr>
          <a:xfrm>
            <a:off x="489600" y="1209600"/>
            <a:ext cx="39600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buNone/>
            </a:pPr>
            <a:r>
              <a:rPr lang="en-US" sz="1200" b="1" dirty="0">
                <a:solidFill>
                  <a:srgbClr val="02A5A5"/>
                </a:solidFill>
              </a:rPr>
              <a:t>CONSTRUCCIÓN INFRAESTRUCTURA ELÉCTRICA</a:t>
            </a:r>
            <a:r>
              <a:rPr lang="en-US" sz="1200" dirty="0">
                <a:solidFill>
                  <a:srgbClr val="02A5A5"/>
                </a:solidFill>
              </a:rPr>
              <a:t> (MMDP CONST Y VAR. % ANUAL)</a:t>
            </a:r>
            <a:endParaRPr sz="1200" b="1" dirty="0">
              <a:solidFill>
                <a:srgbClr val="02A5A5"/>
              </a:solidFill>
            </a:endParaRPr>
          </a:p>
        </p:txBody>
      </p:sp>
      <p:sp>
        <p:nvSpPr>
          <p:cNvPr id="423" name="Google Shape;423;p43"/>
          <p:cNvSpPr/>
          <p:nvPr/>
        </p:nvSpPr>
        <p:spPr>
          <a:xfrm>
            <a:off x="5004000" y="1166400"/>
            <a:ext cx="3923700" cy="326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>
                <a:solidFill>
                  <a:schemeClr val="lt2"/>
                </a:solidFill>
              </a:rPr>
              <a:t>Uno de los </a:t>
            </a:r>
            <a:r>
              <a:rPr lang="es-ES">
                <a:solidFill>
                  <a:srgbClr val="02A5A5"/>
                </a:solidFill>
              </a:rPr>
              <a:t>retos más relevantes lo enfrenta el Sistema Eléctrico Nacional (SEN), </a:t>
            </a:r>
            <a:r>
              <a:rPr lang="es-ES">
                <a:solidFill>
                  <a:schemeClr val="lt2"/>
                </a:solidFill>
              </a:rPr>
              <a:t>el cual experimentaría una creciente y acelerada demanda de energía por parte de las industrias manufactureras.</a:t>
            </a:r>
            <a:endParaRPr lang="es-ES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Por requerimientos </a:t>
            </a:r>
            <a:r>
              <a:rPr lang="es-ES" dirty="0">
                <a:solidFill>
                  <a:srgbClr val="02A5A5"/>
                </a:solidFill>
              </a:rPr>
              <a:t>ESG de empresas entrantes, necesario reorientar la política energética</a:t>
            </a:r>
            <a:r>
              <a:rPr lang="es-ES" dirty="0">
                <a:solidFill>
                  <a:schemeClr val="accent3"/>
                </a:solidFill>
              </a:rPr>
              <a:t> </a:t>
            </a:r>
            <a:r>
              <a:rPr lang="es-ES" dirty="0">
                <a:solidFill>
                  <a:schemeClr val="lt2"/>
                </a:solidFill>
              </a:rPr>
              <a:t>hacia energías limpias y a precio competitivo</a:t>
            </a:r>
            <a:r>
              <a:rPr lang="es-ES" dirty="0">
                <a:solidFill>
                  <a:schemeClr val="accent3"/>
                </a:solidFill>
              </a:rPr>
              <a:t>.</a:t>
            </a:r>
          </a:p>
          <a:p>
            <a:pPr marL="285750" marR="0" lvl="0" indent="-285750" algn="l" rtl="0"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Necesario</a:t>
            </a:r>
            <a:r>
              <a:rPr lang="es-ES" dirty="0">
                <a:solidFill>
                  <a:schemeClr val="accent3"/>
                </a:solidFill>
              </a:rPr>
              <a:t> </a:t>
            </a:r>
            <a:r>
              <a:rPr lang="es-ES" dirty="0">
                <a:solidFill>
                  <a:srgbClr val="02A5A5"/>
                </a:solidFill>
              </a:rPr>
              <a:t>condiciones claras en las reglas del juego;</a:t>
            </a:r>
            <a:r>
              <a:rPr lang="es-ES" dirty="0">
                <a:solidFill>
                  <a:schemeClr val="lt2"/>
                </a:solidFill>
              </a:rPr>
              <a:t> respetando los acuerdos comerciales; en particular las cláusulas del T-MEC (USMCA)</a:t>
            </a:r>
            <a:endParaRPr lang="es-E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2;p17">
            <a:extLst>
              <a:ext uri="{FF2B5EF4-FFF2-40B4-BE49-F238E27FC236}">
                <a16:creationId xmlns:a16="http://schemas.microsoft.com/office/drawing/2014/main" id="{A03EA0C0-102E-06D4-4700-08E2C4195D85}"/>
              </a:ext>
            </a:extLst>
          </p:cNvPr>
          <p:cNvSpPr txBox="1"/>
          <p:nvPr/>
        </p:nvSpPr>
        <p:spPr>
          <a:xfrm>
            <a:off x="492125" y="4769053"/>
            <a:ext cx="4124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Enec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BF0FD0-97E3-D88D-5CC2-73333875D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18" y="1745175"/>
            <a:ext cx="3926164" cy="302387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/>
        </p:nvSpPr>
        <p:spPr>
          <a:xfrm>
            <a:off x="490950" y="4210925"/>
            <a:ext cx="2669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err="1">
                <a:solidFill>
                  <a:schemeClr val="accent3"/>
                </a:solidFill>
              </a:rPr>
              <a:t>Fecha</a:t>
            </a:r>
            <a:r>
              <a:rPr lang="en-US" sz="1050" dirty="0">
                <a:solidFill>
                  <a:schemeClr val="accent3"/>
                </a:solidFill>
              </a:rPr>
              <a:t> de </a:t>
            </a:r>
            <a:r>
              <a:rPr lang="en-US" sz="1050" dirty="0" err="1">
                <a:solidFill>
                  <a:schemeClr val="accent3"/>
                </a:solidFill>
              </a:rPr>
              <a:t>cierre</a:t>
            </a:r>
            <a:r>
              <a:rPr lang="en-US" sz="1050" dirty="0">
                <a:solidFill>
                  <a:schemeClr val="accent3"/>
                </a:solidFill>
              </a:rPr>
              <a:t>:</a:t>
            </a:r>
            <a:endParaRPr sz="1050" dirty="0">
              <a:solidFill>
                <a:schemeClr val="accent3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accent3"/>
                </a:solidFill>
              </a:rPr>
              <a:t>28 de </a:t>
            </a:r>
            <a:r>
              <a:rPr lang="en-US" sz="1050" dirty="0" err="1">
                <a:solidFill>
                  <a:schemeClr val="accent3"/>
                </a:solidFill>
              </a:rPr>
              <a:t>agosto</a:t>
            </a:r>
            <a:r>
              <a:rPr lang="en-US" sz="1050" dirty="0">
                <a:solidFill>
                  <a:schemeClr val="accent3"/>
                </a:solidFill>
              </a:rPr>
              <a:t> 2023</a:t>
            </a:r>
            <a:endParaRPr sz="1050" dirty="0">
              <a:solidFill>
                <a:schemeClr val="accent3"/>
              </a:solidFill>
            </a:endParaRPr>
          </a:p>
        </p:txBody>
      </p:sp>
      <p:sp>
        <p:nvSpPr>
          <p:cNvPr id="51" name="Google Shape;51;p10"/>
          <p:cNvSpPr txBox="1"/>
          <p:nvPr/>
        </p:nvSpPr>
        <p:spPr>
          <a:xfrm>
            <a:off x="490954" y="3368726"/>
            <a:ext cx="4389798" cy="36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</a:rPr>
              <a:t>23S2</a:t>
            </a:r>
            <a:endParaRPr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A72E37A-568E-70CA-8A18-DE746CCC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Situación </a:t>
            </a:r>
            <a:br>
              <a:rPr lang="es-ES" dirty="0"/>
            </a:br>
            <a:r>
              <a:rPr lang="es-ES" dirty="0"/>
              <a:t>Regional – Sectorial </a:t>
            </a:r>
            <a:br>
              <a:rPr lang="es-ES" dirty="0"/>
            </a:br>
            <a:r>
              <a:rPr lang="es-ES" dirty="0"/>
              <a:t>México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4895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/>
          <p:nvPr/>
        </p:nvSpPr>
        <p:spPr>
          <a:xfrm>
            <a:off x="489680" y="4740019"/>
            <a:ext cx="6933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3975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none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INTERESADOS DIRIGIRSE A: </a:t>
            </a:r>
            <a:r>
              <a:rPr lang="en-US" sz="800" u="none">
                <a:solidFill>
                  <a:srgbClr val="808285"/>
                </a:solidFill>
                <a:latin typeface="Arial"/>
                <a:ea typeface="Arial"/>
                <a:cs typeface="Arial"/>
                <a:sym typeface="Arial"/>
              </a:rPr>
              <a:t>BBVA Research: Paseo de la Reforma 510, Colonia Juárez, C.P. 06600 Ciudad de México, México.</a:t>
            </a:r>
            <a:br>
              <a:rPr lang="en-US" sz="800" u="none">
                <a:solidFill>
                  <a:srgbClr val="80828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u="none">
                <a:solidFill>
                  <a:srgbClr val="808285"/>
                </a:solidFill>
                <a:latin typeface="Arial"/>
                <a:ea typeface="Arial"/>
                <a:cs typeface="Arial"/>
                <a:sym typeface="Arial"/>
              </a:rPr>
              <a:t>Tel.: +52 55 5621 3434 - www.bbvaresearch.com</a:t>
            </a:r>
            <a:endParaRPr sz="800" u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7" name="Google Shape;437;p45"/>
          <p:cNvGraphicFramePr/>
          <p:nvPr>
            <p:extLst>
              <p:ext uri="{D42A27DB-BD31-4B8C-83A1-F6EECF244321}">
                <p14:modId xmlns:p14="http://schemas.microsoft.com/office/powerpoint/2010/main" val="3252476039"/>
              </p:ext>
            </p:extLst>
          </p:nvPr>
        </p:nvGraphicFramePr>
        <p:xfrm>
          <a:off x="499473" y="2164628"/>
          <a:ext cx="6831150" cy="457200"/>
        </p:xfrm>
        <a:graphic>
          <a:graphicData uri="http://schemas.openxmlformats.org/drawingml/2006/table">
            <a:tbl>
              <a:tblPr>
                <a:noFill/>
                <a:tableStyleId>{5252568D-3191-409C-A1FE-55FFFFBD1CC0}</a:tableStyleId>
              </a:tblPr>
              <a:tblGrid>
                <a:gridCol w="227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121212"/>
                          </a:solidFill>
                        </a:rPr>
                        <a:t>Diego López</a:t>
                      </a:r>
                      <a:r>
                        <a:rPr lang="en-US" sz="1000" u="none">
                          <a:solidFill>
                            <a:srgbClr val="12121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2A5A5"/>
                          </a:solidFill>
                        </a:rPr>
                        <a:t>Economista Senior</a:t>
                      </a:r>
                      <a:endParaRPr sz="1000" u="none">
                        <a:solidFill>
                          <a:srgbClr val="02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66666"/>
                          </a:solidFill>
                        </a:rPr>
                        <a:t>diegoalberto.lopez@bbva.com</a:t>
                      </a:r>
                      <a:endParaRPr/>
                    </a:p>
                  </a:txBody>
                  <a:tcPr marL="71750" marR="0" marT="0" marB="0">
                    <a:lnL w="12700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121212"/>
                          </a:solidFill>
                        </a:rPr>
                        <a:t>Samuel Vázquez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02A5A5"/>
                          </a:solidFill>
                        </a:rPr>
                        <a:t>Economista Principal</a:t>
                      </a:r>
                      <a:endParaRPr sz="1000" u="none">
                        <a:solidFill>
                          <a:srgbClr val="12121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66666"/>
                          </a:solidFill>
                        </a:rPr>
                        <a:t>samuel.vazquez@bbva.com</a:t>
                      </a:r>
                      <a:endParaRPr/>
                    </a:p>
                  </a:txBody>
                  <a:tcPr marL="71750" marR="0" marT="0" marB="0">
                    <a:lnL w="12700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chemeClr val="lt2"/>
                          </a:solidFill>
                        </a:rPr>
                        <a:t>Mauricio </a:t>
                      </a:r>
                      <a:r>
                        <a:rPr lang="en-US" sz="1000" dirty="0" err="1">
                          <a:solidFill>
                            <a:schemeClr val="lt2"/>
                          </a:solidFill>
                        </a:rPr>
                        <a:t>Escalera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err="1">
                          <a:solidFill>
                            <a:srgbClr val="02A5A5"/>
                          </a:solidFill>
                        </a:rPr>
                        <a:t>Economista</a:t>
                      </a:r>
                      <a:r>
                        <a:rPr lang="en-US" sz="1000" dirty="0">
                          <a:solidFill>
                            <a:srgbClr val="02A5A5"/>
                          </a:solidFill>
                        </a:rPr>
                        <a:t> Senior</a:t>
                      </a:r>
                      <a:endParaRPr sz="1000" dirty="0">
                        <a:solidFill>
                          <a:srgbClr val="121212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666666"/>
                          </a:solidFill>
                        </a:rPr>
                        <a:t>mauricio.escalera@bbva.com</a:t>
                      </a:r>
                      <a:endParaRPr sz="1000" dirty="0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750" marR="0" marT="0" marB="0">
                    <a:lnL w="12700" cap="flat" cmpd="sng">
                      <a:solidFill>
                        <a:srgbClr val="D3D3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8" name="Google Shape;438;p45"/>
          <p:cNvSpPr txBox="1"/>
          <p:nvPr/>
        </p:nvSpPr>
        <p:spPr>
          <a:xfrm>
            <a:off x="492919" y="1208868"/>
            <a:ext cx="4572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A5A5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Economista Jefe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1000"/>
              <a:buFont typeface="Arial"/>
              <a:buNone/>
            </a:pPr>
            <a:r>
              <a:rPr lang="en-US" sz="1300">
                <a:solidFill>
                  <a:srgbClr val="121212"/>
                </a:solidFill>
              </a:rPr>
              <a:t>Carlos Serrano</a:t>
            </a:r>
            <a:endParaRPr sz="1700"/>
          </a:p>
        </p:txBody>
      </p:sp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473010" y="406726"/>
            <a:ext cx="68841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/>
              <a:t>Este informe ha sido elaborado por: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6"/>
          <p:cNvSpPr txBox="1">
            <a:spLocks noGrp="1"/>
          </p:cNvSpPr>
          <p:nvPr>
            <p:ph type="title"/>
          </p:nvPr>
        </p:nvSpPr>
        <p:spPr>
          <a:xfrm>
            <a:off x="473010" y="406726"/>
            <a:ext cx="68841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lang="en-US"/>
              <a:t>Aviso Legal</a:t>
            </a:r>
            <a:endParaRPr/>
          </a:p>
        </p:txBody>
      </p:sp>
      <p:sp>
        <p:nvSpPr>
          <p:cNvPr id="445" name="Google Shape;445;p46"/>
          <p:cNvSpPr txBox="1"/>
          <p:nvPr/>
        </p:nvSpPr>
        <p:spPr>
          <a:xfrm>
            <a:off x="494442" y="1210469"/>
            <a:ext cx="8479800" cy="27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FB4"/>
              </a:buClr>
              <a:buSzPts val="1200"/>
              <a:buFont typeface="Arial"/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El presente documento no constituye una "Recomendación de Inversión" según lo definido en el artículo 3.1 (34) y (35) del Reglamento (UE) 596/2014 del Parlamento Europeo y del Consejo sobre abuso de mercado ("MAR"). En particular, el presente documento no constituye un "Informe de Inversiones" ni una "Comunicación Publicitaria" a los efectos del artículo 36 del Reglamento Delegado (UE) 2017/565 de la Comisión de 25 de abril de 2016 por el que se completa la Directiva 2014/65/UE del Parlamento Europeo y del Consejo en lo relativo a los requisitos organizativos y las condiciones de funcionamiento de las empresas de servicios de inversión ("MiFID II").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5FB4"/>
              </a:buClr>
              <a:buSzPts val="1200"/>
              <a:buFont typeface="Arial"/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Los lectores deben ser conscientes de que en ningún caso deben tomar este documento como base para tomar sus decisiones de inversión y que las personas o entidades que potencialmente les puedan ofrecer productos de inversión serán las obligadas legalmente a proporcionarles toda la información que necesiten para esta toma de decisión.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5FB4"/>
              </a:buClr>
              <a:buSzPts val="1200"/>
              <a:buFont typeface="Arial"/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El presente documento, elaborado por el Departamento de BBVA Research, tiene carácter divulgativo y contiene datos u opiniones referidas a la fecha del mismo, de elaboración propia o procedentes o basadas en fuentes que consideramos fiables, sin que hayan sido objeto de verificación independiente por BBVA. BBVA, por tanto, no ofrece garantía, expresa o implícita, en cuanto a su precisión, integridad o corrección.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5FB4"/>
              </a:buClr>
              <a:buSzPts val="1200"/>
              <a:buFont typeface="Arial"/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El contenido de este documento está sujeto a cambios sin previo aviso en función, por ejemplo, del contexto económico o las fluctuaciones del mercado. BBVA no asume compromiso alguno de actualizar dicho contenido o comunicar esos cambios.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5FB4"/>
              </a:buClr>
              <a:buSzPts val="1200"/>
              <a:buFont typeface="Arial"/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BBVA no asume responsabilidad alguna por cualquier pérdida, directa o indirecta, que pudiera resultar del uso de este documento o de su contenido.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5FB4"/>
              </a:buClr>
              <a:buSzPts val="1200"/>
              <a:buFont typeface="Arial"/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Ni el presente documento, ni su contenido, constituyen una oferta, invitación o solicitud para adquirir, desinvertir u obtener interés alguno en activos o instrumentos financieros, ni pueden servir de base para ningún contrato, compromiso o decisión de ningún tipo.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A5FB4"/>
              </a:buClr>
              <a:buSzPts val="1200"/>
              <a:buFont typeface="Arial"/>
              <a:buNone/>
            </a:pP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El contenido del presente documento está protegido por la legislación de propiedad intelectual. Queda expresamente prohibida su reproducción, transformación, distribución, comunicación pública, puesta a disposición, extracción, reutilización, reenvío o la utilización de cualquier naturaleza, por cualquier medio o procedimiento, salvo en los casos en que esté legalmente permitido o sea autorizado expresamente por BBVA </a:t>
            </a:r>
            <a:r>
              <a:rPr lang="en-US" sz="800">
                <a:solidFill>
                  <a:srgbClr val="666666"/>
                </a:solidFill>
              </a:rPr>
              <a:t>en su sitio web </a:t>
            </a:r>
            <a:r>
              <a:rPr lang="en-US" sz="800">
                <a:solidFill>
                  <a:srgbClr val="1973B8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www.bbvaresearch.com</a:t>
            </a:r>
            <a:r>
              <a:rPr lang="en-US" sz="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dirty="0"/>
              <a:t>Cambio de </a:t>
            </a:r>
            <a:r>
              <a:rPr lang="en-US" dirty="0" err="1"/>
              <a:t>año</a:t>
            </a:r>
            <a:r>
              <a:rPr lang="en-US" dirty="0"/>
              <a:t> base a 2018: </a:t>
            </a:r>
            <a:r>
              <a:rPr lang="en-US" dirty="0" err="1"/>
              <a:t>perspectiva</a:t>
            </a:r>
            <a:r>
              <a:rPr lang="en-US" dirty="0"/>
              <a:t> </a:t>
            </a:r>
            <a:r>
              <a:rPr lang="en-US" dirty="0" err="1"/>
              <a:t>actualizada</a:t>
            </a:r>
            <a:r>
              <a:rPr lang="en-US" dirty="0"/>
              <a:t> de la </a:t>
            </a:r>
            <a:r>
              <a:rPr lang="en-US" dirty="0" err="1"/>
              <a:t>composición</a:t>
            </a:r>
            <a:r>
              <a:rPr lang="en-US" dirty="0"/>
              <a:t> sectorial</a:t>
            </a:r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El cambio de base significó que los Servicios Inmobiliarios pasen de la segunda posición a la cuarta, desplazados por el Comercio Minorista y Mayorista, y que el sector de Manufacturas aumente de importancia pasando del 16% al 22% del total del PIB, lo que aumenta la dependencia en este sector.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del SCNM,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89600" y="1209600"/>
            <a:ext cx="3903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PIB SECTORIAL </a:t>
            </a:r>
            <a:r>
              <a:rPr lang="en-US" sz="1200" b="1" dirty="0">
                <a:solidFill>
                  <a:srgbClr val="02A5A5"/>
                </a:solidFill>
              </a:rPr>
              <a:t>ACUMULADO </a:t>
            </a:r>
            <a:endParaRPr sz="1200" b="1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(VARIACIÓN % ANUAL)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004000" y="1209600"/>
            <a:ext cx="39957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02A5A5"/>
                </a:solidFill>
              </a:rPr>
              <a:t>CONTRIBUCIÓN AL CRECIMIENTO</a:t>
            </a:r>
            <a:endParaRPr sz="1200" b="1" i="0" u="none" strike="noStrike" cap="none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(PUNTOS PORCENTUALES)</a:t>
            </a:r>
            <a:endParaRPr sz="1400" b="0" i="0" u="none" strike="noStrike" cap="none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695E2F-E465-6CB5-24FC-4ADE8F978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00" y="1705271"/>
            <a:ext cx="3920068" cy="24508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4AB81F-BC66-82F3-088F-25A6A003F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350" y="1647292"/>
            <a:ext cx="4291956" cy="28897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dirty="0"/>
              <a:t>El sector </a:t>
            </a:r>
            <a:r>
              <a:rPr lang="en-US" sz="1800" dirty="0" err="1"/>
              <a:t>manufacturas</a:t>
            </a:r>
            <a:r>
              <a:rPr lang="en-US" sz="1800" dirty="0"/>
              <a:t> es </a:t>
            </a:r>
            <a:r>
              <a:rPr lang="en-US" sz="1800" dirty="0" err="1"/>
              <a:t>el</a:t>
            </a:r>
            <a:r>
              <a:rPr lang="en-US" sz="1800" dirty="0"/>
              <a:t> que </a:t>
            </a:r>
            <a:r>
              <a:rPr lang="en-US" sz="1800" dirty="0" err="1"/>
              <a:t>más</a:t>
            </a:r>
            <a:r>
              <a:rPr lang="en-US" sz="1800" dirty="0"/>
              <a:t> IED </a:t>
            </a:r>
            <a:r>
              <a:rPr lang="en-US" sz="1800" dirty="0" err="1"/>
              <a:t>recibe</a:t>
            </a:r>
            <a:endParaRPr sz="1800"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/>
              <a:t>La Manufactura se mantiene como el principal destino de la IED, del 2020 a 2022, captando 14.2 mmdd, y servicios Financieros 2do lugar con 7.3 mmdd. Los sectores que más reciben IED están relacionados con el comercio exterior y posiblemente al proceso de relocalización.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489600" y="1209600"/>
            <a:ext cx="3478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02A59C"/>
                </a:solidFill>
              </a:rPr>
              <a:t>INVERSIÓN EXTRANJERA DIRECTA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9C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000" dirty="0">
                <a:solidFill>
                  <a:srgbClr val="02A59C"/>
                </a:solidFill>
              </a:rPr>
              <a:t>MILES DE MILLONES DE DÓLARES</a:t>
            </a:r>
            <a:r>
              <a:rPr lang="en-US" sz="1000" b="0" i="0" u="none" strike="noStrike" cap="none" dirty="0">
                <a:solidFill>
                  <a:srgbClr val="02A59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5003800" y="1209600"/>
            <a:ext cx="3478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02A59C"/>
                </a:solidFill>
              </a:rPr>
              <a:t>PROMEDIO ANUAL DE IED 2020-2023</a:t>
            </a:r>
            <a:endParaRPr sz="1200" b="1" dirty="0">
              <a:solidFill>
                <a:srgbClr val="02A59C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9C"/>
                </a:solidFill>
              </a:rPr>
              <a:t>(MILES DE MILLONES DE DÓLARES)</a:t>
            </a:r>
            <a:endParaRPr sz="1000" b="1" dirty="0">
              <a:solidFill>
                <a:srgbClr val="02A59C"/>
              </a:solidFill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99309748-B11C-BAE8-0DA0-42EA24FD69B9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del SCNM,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7323B0-407E-14AE-BF4E-8B4C9CCBD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689828"/>
            <a:ext cx="3913971" cy="24569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9E487C-D6D5-9D8E-8D18-C61E286F6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708150"/>
            <a:ext cx="3962743" cy="24569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 sz="1800" dirty="0"/>
              <a:t>IED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Servicios</a:t>
            </a:r>
            <a:r>
              <a:rPr lang="en-US" sz="1800" dirty="0"/>
              <a:t> </a:t>
            </a:r>
            <a:r>
              <a:rPr lang="en-US" sz="1800" dirty="0" err="1"/>
              <a:t>Financieros</a:t>
            </a:r>
            <a:r>
              <a:rPr lang="en-US" sz="1800" dirty="0"/>
              <a:t> con mayor </a:t>
            </a:r>
            <a:r>
              <a:rPr lang="en-US" sz="1800" dirty="0" err="1"/>
              <a:t>captación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relación</a:t>
            </a:r>
            <a:r>
              <a:rPr lang="en-US" sz="1800" dirty="0"/>
              <a:t> al PIB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r>
              <a:rPr lang="en-US" dirty="0"/>
              <a:t> y </a:t>
            </a:r>
            <a:r>
              <a:rPr lang="en-US" dirty="0" err="1"/>
              <a:t>medios</a:t>
            </a:r>
            <a:r>
              <a:rPr lang="en-US" dirty="0"/>
              <a:t> </a:t>
            </a:r>
            <a:r>
              <a:rPr lang="en-US" dirty="0" err="1"/>
              <a:t>masivos</a:t>
            </a:r>
            <a:r>
              <a:rPr lang="en-US" dirty="0"/>
              <a:t> son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sectores</a:t>
            </a:r>
            <a:r>
              <a:rPr lang="en-US" dirty="0"/>
              <a:t> que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reciben</a:t>
            </a:r>
            <a:r>
              <a:rPr lang="en-US" dirty="0"/>
              <a:t> IED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términos</a:t>
            </a:r>
            <a:r>
              <a:rPr lang="en-US" dirty="0"/>
              <a:t> de PIB y se </a:t>
            </a:r>
            <a:r>
              <a:rPr lang="en-US" dirty="0" err="1"/>
              <a:t>caracterizan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ser </a:t>
            </a:r>
            <a:r>
              <a:rPr lang="en-US" dirty="0" err="1"/>
              <a:t>intensivos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capital y </a:t>
            </a:r>
            <a:r>
              <a:rPr lang="en-US" dirty="0" err="1"/>
              <a:t>atender</a:t>
            </a:r>
            <a:r>
              <a:rPr lang="en-US" dirty="0"/>
              <a:t> la </a:t>
            </a:r>
            <a:r>
              <a:rPr lang="en-US" dirty="0" err="1"/>
              <a:t>demanda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. La </a:t>
            </a:r>
            <a:r>
              <a:rPr lang="en-US" dirty="0" err="1"/>
              <a:t>correlación</a:t>
            </a:r>
            <a:r>
              <a:rPr lang="en-US" dirty="0"/>
              <a:t> entre PIB e IED es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industrias</a:t>
            </a:r>
            <a:r>
              <a:rPr lang="en-US" dirty="0"/>
              <a:t> </a:t>
            </a:r>
            <a:r>
              <a:rPr lang="en-US" dirty="0" err="1"/>
              <a:t>exportadoras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sectores</a:t>
            </a:r>
            <a:r>
              <a:rPr lang="en-US" dirty="0"/>
              <a:t> </a:t>
            </a:r>
            <a:r>
              <a:rPr lang="en-US" dirty="0" err="1"/>
              <a:t>enfocados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mercado </a:t>
            </a:r>
            <a:r>
              <a:rPr lang="en-US" dirty="0" err="1"/>
              <a:t>doméstico</a:t>
            </a:r>
            <a:r>
              <a:rPr lang="en-US" dirty="0"/>
              <a:t>. 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dirty="0"/>
          </a:p>
        </p:txBody>
      </p:sp>
      <p:sp>
        <p:nvSpPr>
          <p:cNvPr id="108" name="Google Shape;108;p15"/>
          <p:cNvSpPr txBox="1"/>
          <p:nvPr/>
        </p:nvSpPr>
        <p:spPr>
          <a:xfrm>
            <a:off x="489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RAZÓN IED A PIB SECTORIAL</a:t>
            </a:r>
            <a:endParaRPr sz="1200" b="1" dirty="0">
              <a:solidFill>
                <a:srgbClr val="02A5A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A5"/>
                </a:solidFill>
              </a:rPr>
              <a:t>(PORCENTAJE)</a:t>
            </a:r>
            <a:endParaRPr sz="1200" b="1" dirty="0">
              <a:solidFill>
                <a:srgbClr val="02A5A5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5004000" y="1209600"/>
            <a:ext cx="39957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CORRELACIÓN PIB SECTORIAL E IED</a:t>
            </a:r>
            <a:endParaRPr sz="1200" b="1" dirty="0">
              <a:solidFill>
                <a:srgbClr val="02A5A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A5"/>
                </a:solidFill>
              </a:rPr>
              <a:t>(PORCENTAJE)</a:t>
            </a:r>
            <a:endParaRPr sz="1200" b="1" dirty="0">
              <a:solidFill>
                <a:srgbClr val="02A5A5"/>
              </a:solidFill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3E3CB243-C2F7-A45B-1509-BBDC53243B0A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del SCNM, </a:t>
            </a:r>
            <a:r>
              <a:rPr lang="en-U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Inegi</a:t>
            </a:r>
            <a:r>
              <a:rPr lang="en-U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18CBA8-9D24-8D0C-B077-6BAB94B1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4" y="1708150"/>
            <a:ext cx="3974937" cy="24812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1FB3F3-D987-8717-FA9E-5BBDB98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57" y="1738633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s-ES" dirty="0"/>
              <a:t>Las altas tasas de interés no han impactado en la morosidad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>
                <a:solidFill>
                  <a:schemeClr val="lt1"/>
                </a:solidFill>
              </a:rPr>
              <a:t>El actual periodo de altas tasas de interés debido a la alta inflación no ha deteriorado la cartera de crédito en ninguno de los sectores, la cual no rebasa el 10% en ninguno de los sectores, e incluso en 6 sectores la demanda por fondeo crece.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489600" y="1209600"/>
            <a:ext cx="39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SALDO DE CRÉDITO A EMPRESAS 2T22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A5"/>
                </a:solidFill>
              </a:rPr>
              <a:t>(MILES DE MILLONES DE PESOS Y PORCENTAJE %)</a:t>
            </a:r>
            <a:endParaRPr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004000" y="1209600"/>
            <a:ext cx="39957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02A5A5"/>
                </a:solidFill>
              </a:rPr>
              <a:t>SALDO DE CRÉDITO A EMPRESAS 2T22</a:t>
            </a:r>
            <a:endParaRPr dirty="0">
              <a:solidFill>
                <a:srgbClr val="02A5A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2999A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rgbClr val="02A5A5"/>
                </a:solidFill>
              </a:rPr>
              <a:t>(VARIACIÓN % ANUAL)</a:t>
            </a:r>
            <a:endParaRPr sz="1200" b="1" dirty="0">
              <a:solidFill>
                <a:srgbClr val="02A5A5"/>
              </a:solidFill>
            </a:endParaRPr>
          </a:p>
        </p:txBody>
      </p:sp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62A8DF3C-D75A-01FA-913F-16746F68BC97}"/>
              </a:ext>
            </a:extLst>
          </p:cNvPr>
          <p:cNvSpPr txBox="1"/>
          <p:nvPr/>
        </p:nvSpPr>
        <p:spPr>
          <a:xfrm>
            <a:off x="485775" y="4156075"/>
            <a:ext cx="3978276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</a:t>
            </a:r>
            <a:r>
              <a:rPr lang="es-ES" sz="700" b="0" i="0" u="none" strike="noStrike" cap="none" dirty="0" err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s-ES" sz="700" b="0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con datos de Banco de México.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CE4091-6FB4-710D-406C-7F9BD3377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00" y="1705271"/>
            <a:ext cx="3962743" cy="24508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66766F-50BD-DE28-31C7-920ECCF27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705271"/>
            <a:ext cx="3962743" cy="2450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en-US"/>
              <a:t>Los servicios Financieros lidera el crecimiento en 2024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489600" y="1209600"/>
            <a:ext cx="39600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7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PRONÓSTICO PIB SECTORIAL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2A5A5"/>
                </a:solidFill>
                <a:latin typeface="Arial"/>
                <a:ea typeface="Arial"/>
                <a:cs typeface="Arial"/>
                <a:sym typeface="Arial"/>
              </a:rPr>
              <a:t>(VARIACIÓN % ANUAL)</a:t>
            </a:r>
            <a:endParaRPr sz="1400" b="0" i="0" u="none" strike="noStrike" cap="none" dirty="0">
              <a:solidFill>
                <a:srgbClr val="02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92125" y="4769053"/>
            <a:ext cx="4124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Fuente: BBVA Research con datos del SCNM, Inegi.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5004000" y="1209600"/>
            <a:ext cx="3923700" cy="3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En 2024, servicios</a:t>
            </a:r>
            <a:r>
              <a:rPr lang="es-ES" dirty="0">
                <a:solidFill>
                  <a:schemeClr val="accent3"/>
                </a:solidFill>
              </a:rPr>
              <a:t> </a:t>
            </a:r>
            <a:r>
              <a:rPr lang="es-ES" dirty="0">
                <a:solidFill>
                  <a:srgbClr val="02A5A5"/>
                </a:solidFill>
              </a:rPr>
              <a:t>Financieros podría ser el que más crezca, seguido por Corporativos y Esparcimiento.</a:t>
            </a:r>
            <a:r>
              <a:rPr lang="es-ES" dirty="0">
                <a:solidFill>
                  <a:schemeClr val="lt2"/>
                </a:solidFill>
              </a:rPr>
              <a:t> Este último, podría desacelerar marcadamente debido a que venía creciendo a tasas de doble dígito, aunque seguirá creciendo.</a:t>
            </a:r>
            <a:endParaRPr lang="es-ES" dirty="0"/>
          </a:p>
          <a:p>
            <a:pPr marL="285750" marR="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Blip>
                <a:blip r:embed="rId3"/>
              </a:buBlip>
            </a:pPr>
            <a:r>
              <a:rPr lang="es-ES" dirty="0">
                <a:solidFill>
                  <a:schemeClr val="lt2"/>
                </a:solidFill>
              </a:rPr>
              <a:t>Sectores de mayor peso como </a:t>
            </a:r>
            <a:r>
              <a:rPr lang="es-ES" dirty="0">
                <a:solidFill>
                  <a:srgbClr val="02A5A5"/>
                </a:solidFill>
              </a:rPr>
              <a:t>Comercio Mayorista y Manufactura, e incluso Agropecuario podrían aumentar su tasa de crecimiento del PIB en 2024,</a:t>
            </a:r>
            <a:r>
              <a:rPr lang="es-ES" dirty="0">
                <a:solidFill>
                  <a:schemeClr val="lt2"/>
                </a:solidFill>
              </a:rPr>
              <a:t> tanto por un mayor consumo doméstico, como por un viraje positivo de la inversión, así como mayores exportaciones.</a:t>
            </a:r>
            <a:endParaRPr lang="es-E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768EB0-1047-EA8F-F62D-4E19BCC75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28" y="1737122"/>
            <a:ext cx="3962743" cy="30238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410300" y="2045875"/>
            <a:ext cx="48975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800"/>
              <a:t>Coyuntura Regional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2000"/>
              <a:t>Recuperación virtualmente completa. </a:t>
            </a:r>
            <a:br>
              <a:rPr lang="en-US" sz="2000"/>
            </a:br>
            <a:r>
              <a:rPr lang="en-US" sz="2000"/>
              <a:t>27 de 32 entidades recuperadas y otras y el resto por encima del 89% de sus niveles de 2019.</a:t>
            </a:r>
            <a:endParaRPr sz="2000"/>
          </a:p>
        </p:txBody>
      </p:sp>
      <p:sp>
        <p:nvSpPr>
          <p:cNvPr id="140" name="Google Shape;140;p18"/>
          <p:cNvSpPr txBox="1"/>
          <p:nvPr/>
        </p:nvSpPr>
        <p:spPr>
          <a:xfrm>
            <a:off x="487366" y="1192926"/>
            <a:ext cx="831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CD"/>
              </a:buClr>
              <a:buSzPts val="4800"/>
              <a:buFont typeface="Arial"/>
              <a:buNone/>
            </a:pPr>
            <a:r>
              <a:rPr lang="en-US" sz="4800" b="0" i="0" u="none" strike="noStrike" cap="small">
                <a:solidFill>
                  <a:srgbClr val="2DCCCD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4800" cap="small">
                <a:solidFill>
                  <a:srgbClr val="2DCCCD"/>
                </a:solidFill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BVA Plantilla 16-9">
  <a:themeElements>
    <a:clrScheme name="BBVA CORONITA">
      <a:dk1>
        <a:srgbClr val="004481"/>
      </a:dk1>
      <a:lt1>
        <a:srgbClr val="FFFFFF"/>
      </a:lt1>
      <a:dk2>
        <a:srgbClr val="1464A5"/>
      </a:dk2>
      <a:lt2>
        <a:srgbClr val="121212"/>
      </a:lt2>
      <a:accent1>
        <a:srgbClr val="1973B8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3728</Words>
  <Application>Microsoft Office PowerPoint</Application>
  <PresentationFormat>Presentación en pantalla (16:9)</PresentationFormat>
  <Paragraphs>291</Paragraphs>
  <Slides>38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Arial</vt:lpstr>
      <vt:lpstr>BBVA Plantilla 16-9</vt:lpstr>
      <vt:lpstr>Situación  Regional – Sectorial  México </vt:lpstr>
      <vt:lpstr>Mensajes clave</vt:lpstr>
      <vt:lpstr>Coyuntura Sectorial  Crecimiento liderado por Sector Terciario y  Manufactura, aún en un contexto de alta inflación</vt:lpstr>
      <vt:lpstr>Cambio de año base a 2018: perspectiva actualizada de la composición sectorial</vt:lpstr>
      <vt:lpstr>El sector manufacturas es el que más IED recibe</vt:lpstr>
      <vt:lpstr>IED en Servicios Financieros con mayor captación en relación al PIB </vt:lpstr>
      <vt:lpstr>Las altas tasas de interés no han impactado en la morosidad</vt:lpstr>
      <vt:lpstr>Los servicios Financieros lidera el crecimiento en 2024</vt:lpstr>
      <vt:lpstr>Coyuntura Regional  Recuperación virtualmente completa.  27 de 32 entidades recuperadas y otras y el resto por encima del 89% de sus niveles de 2019.</vt:lpstr>
      <vt:lpstr>Casi todas las entidades crecen al 1T23, promediando 3.8% anual</vt:lpstr>
      <vt:lpstr>IED concentrada en 4 entidades, principalmente proveniente de EUA </vt:lpstr>
      <vt:lpstr>En 11 entidades más del 50% de la IED es destinada a manufacturas</vt:lpstr>
      <vt:lpstr>En 2023, las economías estatales crecerán de forma homogénea</vt:lpstr>
      <vt:lpstr>En 2023 sólo 5 entidades faltan por superar los niveles pre-pandemia</vt:lpstr>
      <vt:lpstr>Coyuntura Automotriz  Industria automotriz con mejor rendimiento de lo esperado</vt:lpstr>
      <vt:lpstr>Crecimiento de 11.7% del PIB de Equipo de Transporte al 2T23 </vt:lpstr>
      <vt:lpstr>Crecimiento a doble dígito también en términos de unidades </vt:lpstr>
      <vt:lpstr>Resultado en una mayor demanda internacional por vehículos nacionales</vt:lpstr>
      <vt:lpstr>Mercado nacional no se queda atrás y crece casi 20%</vt:lpstr>
      <vt:lpstr>Mayor demanda por vehículos se vale del crédito automotriz</vt:lpstr>
      <vt:lpstr>Demanda basada principalmente en empleo mejor remunerado</vt:lpstr>
      <vt:lpstr>Estimación del PIB Municipal  Propuesta metodológica para los  2,465 municipios del país en el período 2003 - 2021</vt:lpstr>
      <vt:lpstr>Metodología propuesta permitir ver el impacto sectorial a nivel municipal</vt:lpstr>
      <vt:lpstr>Desempeño municipal asociado a su principal sector económico</vt:lpstr>
      <vt:lpstr>Crecimiento en el PIB de municipios está asociado al mercado exterior</vt:lpstr>
      <vt:lpstr>Municipios de las principales entidades toman liderato</vt:lpstr>
      <vt:lpstr>Implicaciones y futuros trabajos </vt:lpstr>
      <vt:lpstr>Nearshoring Recap:  Industrias clave y oportunidades regionales</vt:lpstr>
      <vt:lpstr>México se consolida como principal socio comercial de EUA </vt:lpstr>
      <vt:lpstr>México se consolida como principal socio comercial de EUA </vt:lpstr>
      <vt:lpstr>¿Cómo llegó México a consolidar esta posición?</vt:lpstr>
      <vt:lpstr>Manufactura mexicana dirigida a EUA crece, ¿cuanto respecto a China?</vt:lpstr>
      <vt:lpstr>Economías del sudeste asiático aumentan su participación</vt:lpstr>
      <vt:lpstr>Norte y Bajío lideran, el Sur con potencial en exportación de Muebles</vt:lpstr>
      <vt:lpstr>Hacia 2024, atender limitaciones de infraestructura y generar condiciones para atraer inversión es la prioridad</vt:lpstr>
      <vt:lpstr>Situación  Regional – Sectorial  México </vt:lpstr>
      <vt:lpstr>Este informe ha sido elaborado por:</vt:lpstr>
      <vt:lpstr>Aviso Legal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Situación  Regional – Sectorial  México</dc:title>
  <dc:creator>mdiez</dc:creator>
  <cp:lastModifiedBy>mdiez</cp:lastModifiedBy>
  <cp:revision>19</cp:revision>
  <dcterms:modified xsi:type="dcterms:W3CDTF">2023-11-20T15:53:44Z</dcterms:modified>
</cp:coreProperties>
</file>